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6"/>
  </p:notesMasterIdLst>
  <p:sldIdLst>
    <p:sldId id="256" r:id="rId2"/>
    <p:sldId id="258" r:id="rId3"/>
    <p:sldId id="259" r:id="rId4"/>
    <p:sldId id="260" r:id="rId5"/>
    <p:sldId id="261" r:id="rId6"/>
    <p:sldId id="270" r:id="rId7"/>
    <p:sldId id="262" r:id="rId8"/>
    <p:sldId id="279" r:id="rId9"/>
    <p:sldId id="280" r:id="rId10"/>
    <p:sldId id="263" r:id="rId11"/>
    <p:sldId id="264" r:id="rId12"/>
    <p:sldId id="274" r:id="rId13"/>
    <p:sldId id="275" r:id="rId14"/>
    <p:sldId id="278" r:id="rId15"/>
    <p:sldId id="281" r:id="rId16"/>
    <p:sldId id="282" r:id="rId17"/>
    <p:sldId id="266" r:id="rId18"/>
    <p:sldId id="267" r:id="rId19"/>
    <p:sldId id="273" r:id="rId20"/>
    <p:sldId id="268" r:id="rId21"/>
    <p:sldId id="272" r:id="rId22"/>
    <p:sldId id="269" r:id="rId23"/>
    <p:sldId id="265" r:id="rId24"/>
    <p:sldId id="271" r:id="rId25"/>
  </p:sldIdLst>
  <p:sldSz cx="12192000" cy="6858000"/>
  <p:notesSz cx="6858000" cy="9144000"/>
  <p:defaultText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64097-0BFD-6342-AF56-428DA19A8338}" type="datetimeFigureOut">
              <a:rPr lang="en-AE" smtClean="0"/>
              <a:t>08/01/2025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24A9-68C7-774C-9AD2-B3E7E17999CD}" type="slidenum">
              <a:rPr lang="en-AE" smtClean="0"/>
              <a:t>‹#›</a:t>
            </a:fld>
            <a:endParaRPr lang="en-AE"/>
          </a:p>
        </p:txBody>
      </p:sp>
    </p:spTree>
    <p:extLst>
      <p:ext uri="{BB962C8B-B14F-4D97-AF65-F5344CB8AC3E}">
        <p14:creationId xmlns:p14="http://schemas.microsoft.com/office/powerpoint/2010/main" val="817003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CF7D24A9-68C7-774C-9AD2-B3E7E17999CD}" type="slidenum">
              <a:rPr lang="en-AE" smtClean="0"/>
              <a:t>22</a:t>
            </a:fld>
            <a:endParaRPr lang="en-AE"/>
          </a:p>
        </p:txBody>
      </p:sp>
    </p:spTree>
    <p:extLst>
      <p:ext uri="{BB962C8B-B14F-4D97-AF65-F5344CB8AC3E}">
        <p14:creationId xmlns:p14="http://schemas.microsoft.com/office/powerpoint/2010/main" val="3075129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BAA4-981D-BAC1-0F70-83FF9D311C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74B344AB-7945-312B-2DE3-54618D8826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8989A5B0-D8D3-A074-0EDA-B23A84ED74C6}"/>
              </a:ext>
            </a:extLst>
          </p:cNvPr>
          <p:cNvSpPr>
            <a:spLocks noGrp="1"/>
          </p:cNvSpPr>
          <p:nvPr>
            <p:ph type="dt" sz="half" idx="10"/>
          </p:nvPr>
        </p:nvSpPr>
        <p:spPr/>
        <p:txBody>
          <a:bodyPr/>
          <a:lstStyle/>
          <a:p>
            <a:fld id="{3391A759-BFF8-4B5B-9ECE-D93AC303B331}" type="datetime1">
              <a:rPr lang="en-US" smtClean="0"/>
              <a:t>1/8/2025</a:t>
            </a:fld>
            <a:endParaRPr lang="en-US"/>
          </a:p>
        </p:txBody>
      </p:sp>
      <p:sp>
        <p:nvSpPr>
          <p:cNvPr id="5" name="Footer Placeholder 4">
            <a:extLst>
              <a:ext uri="{FF2B5EF4-FFF2-40B4-BE49-F238E27FC236}">
                <a16:creationId xmlns:a16="http://schemas.microsoft.com/office/drawing/2014/main" id="{9791A3F6-F7DA-9BD0-5786-668CFCF6EB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BAB7E3-5D3E-FD6D-177D-C78566CEFA6E}"/>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4703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3803-D3FD-D921-4BC5-45CF8F50257E}"/>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A3240AE-AC97-7BE3-067E-278B3A42A5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5415E5B0-4AB0-B07F-D0D4-09C6D416FEEC}"/>
              </a:ext>
            </a:extLst>
          </p:cNvPr>
          <p:cNvSpPr>
            <a:spLocks noGrp="1"/>
          </p:cNvSpPr>
          <p:nvPr>
            <p:ph type="dt" sz="half" idx="10"/>
          </p:nvPr>
        </p:nvSpPr>
        <p:spPr/>
        <p:txBody>
          <a:bodyPr/>
          <a:lstStyle/>
          <a:p>
            <a:fld id="{6DFDF398-5DA3-4937-BE3F-7CA1B9158252}" type="datetime1">
              <a:rPr lang="en-US" smtClean="0"/>
              <a:t>1/8/2025</a:t>
            </a:fld>
            <a:endParaRPr lang="en-US"/>
          </a:p>
        </p:txBody>
      </p:sp>
      <p:sp>
        <p:nvSpPr>
          <p:cNvPr id="5" name="Footer Placeholder 4">
            <a:extLst>
              <a:ext uri="{FF2B5EF4-FFF2-40B4-BE49-F238E27FC236}">
                <a16:creationId xmlns:a16="http://schemas.microsoft.com/office/drawing/2014/main" id="{8248B349-BA9A-966A-FD35-F1890FAFB6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6AAE17-9017-20B3-FD74-E0133E872F9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76038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354FC-D2F5-847D-937B-3429FF3439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BF12968D-1879-335A-CF2E-7E3A7BB164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FDCE2045-20EA-DAD1-876D-9F8D198D8A81}"/>
              </a:ext>
            </a:extLst>
          </p:cNvPr>
          <p:cNvSpPr>
            <a:spLocks noGrp="1"/>
          </p:cNvSpPr>
          <p:nvPr>
            <p:ph type="dt" sz="half" idx="10"/>
          </p:nvPr>
        </p:nvSpPr>
        <p:spPr/>
        <p:txBody>
          <a:bodyPr/>
          <a:lstStyle/>
          <a:p>
            <a:fld id="{8F191ED9-F929-4A92-90F9-3C9C84ABBE83}" type="datetime1">
              <a:rPr lang="en-US" smtClean="0"/>
              <a:t>1/8/2025</a:t>
            </a:fld>
            <a:endParaRPr lang="en-US"/>
          </a:p>
        </p:txBody>
      </p:sp>
      <p:sp>
        <p:nvSpPr>
          <p:cNvPr id="5" name="Footer Placeholder 4">
            <a:extLst>
              <a:ext uri="{FF2B5EF4-FFF2-40B4-BE49-F238E27FC236}">
                <a16:creationId xmlns:a16="http://schemas.microsoft.com/office/drawing/2014/main" id="{F8F43290-6B48-5466-6CFE-B4851C7871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F9B9E1-902A-C605-A836-884AE54E21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35961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8890-B76C-5329-3763-547BF1283257}"/>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AF93908F-4DC9-E9DE-E5B3-4BC24BD815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9E548619-8B04-FDED-E4B3-E453B7894157}"/>
              </a:ext>
            </a:extLst>
          </p:cNvPr>
          <p:cNvSpPr>
            <a:spLocks noGrp="1"/>
          </p:cNvSpPr>
          <p:nvPr>
            <p:ph type="dt" sz="half" idx="10"/>
          </p:nvPr>
        </p:nvSpPr>
        <p:spPr/>
        <p:txBody>
          <a:bodyPr/>
          <a:lstStyle/>
          <a:p>
            <a:fld id="{EEBAB316-A2E6-49F2-825C-64AA951E4184}" type="datetime1">
              <a:rPr lang="en-US" smtClean="0"/>
              <a:t>1/8/2025</a:t>
            </a:fld>
            <a:endParaRPr lang="en-US"/>
          </a:p>
        </p:txBody>
      </p:sp>
      <p:sp>
        <p:nvSpPr>
          <p:cNvPr id="5" name="Footer Placeholder 4">
            <a:extLst>
              <a:ext uri="{FF2B5EF4-FFF2-40B4-BE49-F238E27FC236}">
                <a16:creationId xmlns:a16="http://schemas.microsoft.com/office/drawing/2014/main" id="{0DB4A753-4796-33A6-9FBD-60D311887F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2BD112-B012-3F1C-ACF2-32FC8E3ADAC7}"/>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93913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52BE5-6306-503D-AD69-72534FF2BB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643262D7-556D-10E0-3B33-8E83CFDFF5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B63D9B-D100-7499-C2C1-9C4FD1B83CD8}"/>
              </a:ext>
            </a:extLst>
          </p:cNvPr>
          <p:cNvSpPr>
            <a:spLocks noGrp="1"/>
          </p:cNvSpPr>
          <p:nvPr>
            <p:ph type="dt" sz="half" idx="10"/>
          </p:nvPr>
        </p:nvSpPr>
        <p:spPr/>
        <p:txBody>
          <a:bodyPr/>
          <a:lstStyle/>
          <a:p>
            <a:fld id="{5AE9748B-ADD6-4C5A-8C2A-A39721276E74}" type="datetime1">
              <a:rPr lang="en-US" smtClean="0"/>
              <a:t>1/8/2025</a:t>
            </a:fld>
            <a:endParaRPr lang="en-US"/>
          </a:p>
        </p:txBody>
      </p:sp>
      <p:sp>
        <p:nvSpPr>
          <p:cNvPr id="5" name="Footer Placeholder 4">
            <a:extLst>
              <a:ext uri="{FF2B5EF4-FFF2-40B4-BE49-F238E27FC236}">
                <a16:creationId xmlns:a16="http://schemas.microsoft.com/office/drawing/2014/main" id="{21A21311-FF0A-96EB-5E84-1EC58022C0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3817776-9B02-0050-BE00-68D484C5F397}"/>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07497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6DF4-A028-A02D-9332-F2BFD4CFC549}"/>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43A5CEDE-E044-C212-89D4-C273ED5AD4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7ECB8AFA-C216-1FD4-F008-99B7FB5E06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22AF784F-1AFD-0A26-7AED-AC0D0F66CD48}"/>
              </a:ext>
            </a:extLst>
          </p:cNvPr>
          <p:cNvSpPr>
            <a:spLocks noGrp="1"/>
          </p:cNvSpPr>
          <p:nvPr>
            <p:ph type="dt" sz="half" idx="10"/>
          </p:nvPr>
        </p:nvSpPr>
        <p:spPr/>
        <p:txBody>
          <a:bodyPr/>
          <a:lstStyle/>
          <a:p>
            <a:fld id="{7241FB0F-3C5C-4949-B933-9C7E511ED094}" type="datetime1">
              <a:rPr lang="en-US" smtClean="0"/>
              <a:t>1/8/2025</a:t>
            </a:fld>
            <a:endParaRPr lang="en-US"/>
          </a:p>
        </p:txBody>
      </p:sp>
      <p:sp>
        <p:nvSpPr>
          <p:cNvPr id="6" name="Footer Placeholder 5">
            <a:extLst>
              <a:ext uri="{FF2B5EF4-FFF2-40B4-BE49-F238E27FC236}">
                <a16:creationId xmlns:a16="http://schemas.microsoft.com/office/drawing/2014/main" id="{C320A59F-D6CB-AE3A-4B6D-132F4AFDDE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F701AA3-6F9D-175F-60F1-089EB1864017}"/>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53247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8C1B0-51D4-0527-5F8A-66B38B84671D}"/>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B6F3C039-CD43-5F57-C79A-101E25C8E2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486100-2649-180B-9EF8-9C9CA736F2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16152D70-6C07-C5B8-7DB3-17BBB302C8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2A6252-32D6-FAD1-8039-63B41505A7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B9BB4057-8253-ACAD-45B9-DFA149703620}"/>
              </a:ext>
            </a:extLst>
          </p:cNvPr>
          <p:cNvSpPr>
            <a:spLocks noGrp="1"/>
          </p:cNvSpPr>
          <p:nvPr>
            <p:ph type="dt" sz="half" idx="10"/>
          </p:nvPr>
        </p:nvSpPr>
        <p:spPr/>
        <p:txBody>
          <a:bodyPr/>
          <a:lstStyle/>
          <a:p>
            <a:fld id="{C2F01D58-E949-4BCB-829A-BBF80E38D59C}" type="datetime1">
              <a:rPr lang="en-US" smtClean="0"/>
              <a:t>1/8/2025</a:t>
            </a:fld>
            <a:endParaRPr lang="en-US"/>
          </a:p>
        </p:txBody>
      </p:sp>
      <p:sp>
        <p:nvSpPr>
          <p:cNvPr id="8" name="Footer Placeholder 7">
            <a:extLst>
              <a:ext uri="{FF2B5EF4-FFF2-40B4-BE49-F238E27FC236}">
                <a16:creationId xmlns:a16="http://schemas.microsoft.com/office/drawing/2014/main" id="{A4F49334-8FC8-0DDF-A8CC-272AD824B7D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D6460BC-F769-242F-05C3-5526B51EE1D7}"/>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48664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D1CD2-4675-3997-833D-AE95D50FB5F7}"/>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E6A57C62-83D6-0667-C5A3-FF382DD3A818}"/>
              </a:ext>
            </a:extLst>
          </p:cNvPr>
          <p:cNvSpPr>
            <a:spLocks noGrp="1"/>
          </p:cNvSpPr>
          <p:nvPr>
            <p:ph type="dt" sz="half" idx="10"/>
          </p:nvPr>
        </p:nvSpPr>
        <p:spPr/>
        <p:txBody>
          <a:bodyPr/>
          <a:lstStyle/>
          <a:p>
            <a:fld id="{FF10A846-0DA4-4D92-9BF1-DE8C52C1F4DF}" type="datetime1">
              <a:rPr lang="en-US" smtClean="0"/>
              <a:t>1/8/2025</a:t>
            </a:fld>
            <a:endParaRPr lang="en-US"/>
          </a:p>
        </p:txBody>
      </p:sp>
      <p:sp>
        <p:nvSpPr>
          <p:cNvPr id="4" name="Footer Placeholder 3">
            <a:extLst>
              <a:ext uri="{FF2B5EF4-FFF2-40B4-BE49-F238E27FC236}">
                <a16:creationId xmlns:a16="http://schemas.microsoft.com/office/drawing/2014/main" id="{DCCDCAC0-608C-B3B2-143A-5BB3C5645D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A9B66DD-82DA-0595-2464-A85A1630A3D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36515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ECFB1D-D88E-E69F-AEDC-0C534430BE96}"/>
              </a:ext>
            </a:extLst>
          </p:cNvPr>
          <p:cNvSpPr>
            <a:spLocks noGrp="1"/>
          </p:cNvSpPr>
          <p:nvPr>
            <p:ph type="dt" sz="half" idx="10"/>
          </p:nvPr>
        </p:nvSpPr>
        <p:spPr/>
        <p:txBody>
          <a:bodyPr/>
          <a:lstStyle/>
          <a:p>
            <a:fld id="{E9412331-4A9C-472F-A7FA-968157338839}" type="datetime1">
              <a:rPr lang="en-US" smtClean="0"/>
              <a:t>1/8/2025</a:t>
            </a:fld>
            <a:endParaRPr lang="en-US"/>
          </a:p>
        </p:txBody>
      </p:sp>
      <p:sp>
        <p:nvSpPr>
          <p:cNvPr id="3" name="Footer Placeholder 2">
            <a:extLst>
              <a:ext uri="{FF2B5EF4-FFF2-40B4-BE49-F238E27FC236}">
                <a16:creationId xmlns:a16="http://schemas.microsoft.com/office/drawing/2014/main" id="{68B53AEB-19AA-62F4-7BA8-357E582DA9C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9699BBC-A9D4-C295-30BA-0E31AEFC162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86730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5E04-468F-63BB-59CB-7459652D16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3145BB6A-8EE8-B544-2FF1-1799A2672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1BBFB05D-C590-92AC-7163-18F56E013A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0A1F32-8432-67C4-D235-F1BECD4FE9E1}"/>
              </a:ext>
            </a:extLst>
          </p:cNvPr>
          <p:cNvSpPr>
            <a:spLocks noGrp="1"/>
          </p:cNvSpPr>
          <p:nvPr>
            <p:ph type="dt" sz="half" idx="10"/>
          </p:nvPr>
        </p:nvSpPr>
        <p:spPr/>
        <p:txBody>
          <a:bodyPr/>
          <a:lstStyle/>
          <a:p>
            <a:fld id="{A2197F3D-ED52-43FD-A26D-318B71534485}" type="datetime1">
              <a:rPr lang="en-US" smtClean="0"/>
              <a:t>1/8/2025</a:t>
            </a:fld>
            <a:endParaRPr lang="en-US"/>
          </a:p>
        </p:txBody>
      </p:sp>
      <p:sp>
        <p:nvSpPr>
          <p:cNvPr id="6" name="Footer Placeholder 5">
            <a:extLst>
              <a:ext uri="{FF2B5EF4-FFF2-40B4-BE49-F238E27FC236}">
                <a16:creationId xmlns:a16="http://schemas.microsoft.com/office/drawing/2014/main" id="{CCD5C25E-1DE8-BB72-6902-43678112DEC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93F2D2B-995D-AE65-49E8-208536B0BA6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9334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2131-38E8-8627-D930-AA1D79961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1D025F33-9E04-9D7F-93D3-DA51CEB5A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CBE3E8F2-CF46-FDEF-AD54-D49FE860E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6E6D83-0104-5834-7EAC-40629BE28256}"/>
              </a:ext>
            </a:extLst>
          </p:cNvPr>
          <p:cNvSpPr>
            <a:spLocks noGrp="1"/>
          </p:cNvSpPr>
          <p:nvPr>
            <p:ph type="dt" sz="half" idx="10"/>
          </p:nvPr>
        </p:nvSpPr>
        <p:spPr/>
        <p:txBody>
          <a:bodyPr/>
          <a:lstStyle/>
          <a:p>
            <a:fld id="{3D291FA4-6264-4BB8-B3B5-77711EED2D82}" type="datetime1">
              <a:rPr lang="en-US" smtClean="0"/>
              <a:t>1/8/2025</a:t>
            </a:fld>
            <a:endParaRPr lang="en-US"/>
          </a:p>
        </p:txBody>
      </p:sp>
      <p:sp>
        <p:nvSpPr>
          <p:cNvPr id="6" name="Footer Placeholder 5">
            <a:extLst>
              <a:ext uri="{FF2B5EF4-FFF2-40B4-BE49-F238E27FC236}">
                <a16:creationId xmlns:a16="http://schemas.microsoft.com/office/drawing/2014/main" id="{88AE5DBD-E2CB-A29F-0778-561F258FE2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FF85959-9555-A070-010C-7C748F4F80C4}"/>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13005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ACA37E-715E-9EA0-80C7-5C087C06D1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8B6E109D-B20A-F8C0-2FE9-6C7AEF47D4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01FFB226-F997-867D-D159-202B279AFF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F6A1D9-D323-4F4E-8655-25E2D32CE742}" type="datetime1">
              <a:rPr lang="en-US" smtClean="0"/>
              <a:t>1/8/2025</a:t>
            </a:fld>
            <a:endParaRPr lang="en-US"/>
          </a:p>
        </p:txBody>
      </p:sp>
      <p:sp>
        <p:nvSpPr>
          <p:cNvPr id="5" name="Footer Placeholder 4">
            <a:extLst>
              <a:ext uri="{FF2B5EF4-FFF2-40B4-BE49-F238E27FC236}">
                <a16:creationId xmlns:a16="http://schemas.microsoft.com/office/drawing/2014/main" id="{261BF254-2799-F5E2-146F-B8CBC1E914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9086866-5323-9901-A6C2-95C4C2ACCF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5999901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98200D-FE51-67EF-4AFA-FDE1D3A138DA}"/>
              </a:ext>
            </a:extLst>
          </p:cNvPr>
          <p:cNvSpPr>
            <a:spLocks noGrp="1"/>
          </p:cNvSpPr>
          <p:nvPr>
            <p:ph type="ctrTitle"/>
          </p:nvPr>
        </p:nvSpPr>
        <p:spPr>
          <a:xfrm>
            <a:off x="660042" y="891652"/>
            <a:ext cx="4412021" cy="3030724"/>
          </a:xfrm>
        </p:spPr>
        <p:txBody>
          <a:bodyPr anchor="b">
            <a:normAutofit/>
          </a:bodyPr>
          <a:lstStyle/>
          <a:p>
            <a:pPr algn="r"/>
            <a:r>
              <a:rPr lang="en-AE" sz="4000" dirty="0">
                <a:solidFill>
                  <a:srgbClr val="FFFFFF"/>
                </a:solidFill>
              </a:rPr>
              <a:t>Car Sales Analysis &amp; Price Prediction </a:t>
            </a:r>
          </a:p>
        </p:txBody>
      </p:sp>
      <p:sp>
        <p:nvSpPr>
          <p:cNvPr id="3" name="Subtitle 2">
            <a:extLst>
              <a:ext uri="{FF2B5EF4-FFF2-40B4-BE49-F238E27FC236}">
                <a16:creationId xmlns:a16="http://schemas.microsoft.com/office/drawing/2014/main" id="{5D7DBE92-694F-0534-C881-41A075D9C047}"/>
              </a:ext>
            </a:extLst>
          </p:cNvPr>
          <p:cNvSpPr>
            <a:spLocks noGrp="1"/>
          </p:cNvSpPr>
          <p:nvPr>
            <p:ph type="subTitle" idx="1"/>
          </p:nvPr>
        </p:nvSpPr>
        <p:spPr>
          <a:xfrm>
            <a:off x="945791" y="4745317"/>
            <a:ext cx="4126272" cy="1375145"/>
          </a:xfrm>
        </p:spPr>
        <p:txBody>
          <a:bodyPr>
            <a:normAutofit/>
          </a:bodyPr>
          <a:lstStyle/>
          <a:p>
            <a:pPr algn="r"/>
            <a:r>
              <a:rPr lang="en-AE" sz="1500">
                <a:solidFill>
                  <a:srgbClr val="FFFFFF"/>
                </a:solidFill>
              </a:rPr>
              <a:t>Harshadeep Choudhary Kommareddi</a:t>
            </a:r>
          </a:p>
          <a:p>
            <a:pPr algn="r"/>
            <a:r>
              <a:rPr lang="en-AE" sz="1500">
                <a:solidFill>
                  <a:srgbClr val="FFFFFF"/>
                </a:solidFill>
              </a:rPr>
              <a:t>Mohammed Abdul Rehman</a:t>
            </a:r>
          </a:p>
          <a:p>
            <a:pPr algn="r"/>
            <a:r>
              <a:rPr lang="en-AE" sz="1500">
                <a:solidFill>
                  <a:srgbClr val="FFFFFF"/>
                </a:solidFill>
              </a:rPr>
              <a:t>Jasminder Ahluwalia </a:t>
            </a:r>
          </a:p>
          <a:p>
            <a:pPr algn="r"/>
            <a:r>
              <a:rPr lang="en-AE" sz="1500">
                <a:solidFill>
                  <a:srgbClr val="FFFFFF"/>
                </a:solidFill>
              </a:rPr>
              <a:t>Lynn Ricky Jude</a:t>
            </a:r>
          </a:p>
        </p:txBody>
      </p:sp>
      <p:pic>
        <p:nvPicPr>
          <p:cNvPr id="4" name="Video 3" descr="Speedometer">
            <a:extLst>
              <a:ext uri="{FF2B5EF4-FFF2-40B4-BE49-F238E27FC236}">
                <a16:creationId xmlns:a16="http://schemas.microsoft.com/office/drawing/2014/main" id="{5BA2C2A8-D95B-B18E-8D74-49FA9EC3108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58"/>
          <a:stretch/>
        </p:blipFill>
        <p:spPr>
          <a:xfrm>
            <a:off x="6096000" y="1833521"/>
            <a:ext cx="5608320" cy="3146507"/>
          </a:xfrm>
          <a:prstGeom prst="rect">
            <a:avLst/>
          </a:prstGeom>
        </p:spPr>
      </p:pic>
    </p:spTree>
    <p:extLst>
      <p:ext uri="{BB962C8B-B14F-4D97-AF65-F5344CB8AC3E}">
        <p14:creationId xmlns:p14="http://schemas.microsoft.com/office/powerpoint/2010/main" val="408065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0C0C54-D512-9A9D-AD92-7747ED0FCDFE}"/>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Statistical Analysis </a:t>
            </a:r>
          </a:p>
        </p:txBody>
      </p:sp>
      <p:sp>
        <p:nvSpPr>
          <p:cNvPr id="3" name="Content Placeholder 2">
            <a:extLst>
              <a:ext uri="{FF2B5EF4-FFF2-40B4-BE49-F238E27FC236}">
                <a16:creationId xmlns:a16="http://schemas.microsoft.com/office/drawing/2014/main" id="{EA12372D-DA1F-631F-713C-08796ED728B3}"/>
              </a:ext>
            </a:extLst>
          </p:cNvPr>
          <p:cNvSpPr>
            <a:spLocks noGrp="1"/>
          </p:cNvSpPr>
          <p:nvPr>
            <p:ph idx="1"/>
          </p:nvPr>
        </p:nvSpPr>
        <p:spPr>
          <a:xfrm>
            <a:off x="278122" y="1717589"/>
            <a:ext cx="11732646" cy="4845873"/>
          </a:xfrm>
        </p:spPr>
        <p:txBody>
          <a:bodyPr anchor="ctr">
            <a:normAutofit/>
          </a:bodyPr>
          <a:lstStyle/>
          <a:p>
            <a:r>
              <a:rPr lang="en-US" sz="2000" i="1" u="none" strike="noStrike" dirty="0">
                <a:effectLst/>
                <a:latin typeface="Arial Narrow" panose="020B0604020202020204" pitchFamily="34" charset="0"/>
                <a:cs typeface="Arial Narrow" panose="020B0604020202020204" pitchFamily="34" charset="0"/>
              </a:rPr>
              <a:t>Statistical analysis plays a critical role in understanding the dataset, identifying trends, and detecting anomalies, ultimately improving model performance.</a:t>
            </a:r>
          </a:p>
          <a:p>
            <a:r>
              <a:rPr lang="en-US" sz="2000" b="1" i="1" u="none" strike="noStrike" dirty="0">
                <a:effectLst/>
                <a:latin typeface="Arial Narrow" panose="020B0604020202020204" pitchFamily="34" charset="0"/>
                <a:cs typeface="Arial Narrow" panose="020B0604020202020204" pitchFamily="34" charset="0"/>
              </a:rPr>
              <a:t>Key Analysis Steps:</a:t>
            </a:r>
          </a:p>
          <a:p>
            <a:pPr>
              <a:buFont typeface="Arial" panose="020B0604020202020204" pitchFamily="34" charset="0"/>
              <a:buChar char="•"/>
            </a:pPr>
            <a:r>
              <a:rPr lang="en-US" sz="2000" b="1" i="1" u="none" strike="noStrike" dirty="0">
                <a:effectLst/>
                <a:latin typeface="Arial Narrow" panose="020B0604020202020204" pitchFamily="34" charset="0"/>
                <a:cs typeface="Arial Narrow" panose="020B0604020202020204" pitchFamily="34" charset="0"/>
              </a:rPr>
              <a:t>Central Tendency Measures:</a:t>
            </a:r>
          </a:p>
          <a:p>
            <a:pPr marL="742950" lvl="1" indent="-285750">
              <a:buFont typeface="Arial" panose="020B0604020202020204" pitchFamily="34" charset="0"/>
              <a:buChar char="•"/>
            </a:pPr>
            <a:r>
              <a:rPr lang="en-US" sz="2000" i="1" u="none" strike="noStrike" dirty="0">
                <a:effectLst/>
                <a:latin typeface="Arial Narrow" panose="020B0604020202020204" pitchFamily="34" charset="0"/>
                <a:cs typeface="Arial Narrow" panose="020B0604020202020204" pitchFamily="34" charset="0"/>
              </a:rPr>
              <a:t>Mean, Median, Mode – Analyze average values and common patterns.</a:t>
            </a:r>
          </a:p>
          <a:p>
            <a:pPr>
              <a:buFont typeface="Arial" panose="020B0604020202020204" pitchFamily="34" charset="0"/>
              <a:buChar char="•"/>
            </a:pPr>
            <a:r>
              <a:rPr lang="en-US" sz="2000" b="1" i="1" u="none" strike="noStrike" dirty="0">
                <a:effectLst/>
                <a:latin typeface="Arial Narrow" panose="020B0604020202020204" pitchFamily="34" charset="0"/>
                <a:cs typeface="Arial Narrow" panose="020B0604020202020204" pitchFamily="34" charset="0"/>
              </a:rPr>
              <a:t>Spread Measures:</a:t>
            </a:r>
          </a:p>
          <a:p>
            <a:pPr marL="742950" lvl="1" indent="-285750">
              <a:buFont typeface="Arial" panose="020B0604020202020204" pitchFamily="34" charset="0"/>
              <a:buChar char="•"/>
            </a:pPr>
            <a:r>
              <a:rPr lang="en-US" sz="2000" i="1" u="none" strike="noStrike" dirty="0">
                <a:effectLst/>
                <a:latin typeface="Arial Narrow" panose="020B0604020202020204" pitchFamily="34" charset="0"/>
                <a:cs typeface="Arial Narrow" panose="020B0604020202020204" pitchFamily="34" charset="0"/>
              </a:rPr>
              <a:t>Standard Deviation &amp; Variance – Measure variability.</a:t>
            </a:r>
          </a:p>
          <a:p>
            <a:pPr marL="742950" lvl="1" indent="-285750">
              <a:buFont typeface="Arial" panose="020B0604020202020204" pitchFamily="34" charset="0"/>
              <a:buChar char="•"/>
            </a:pPr>
            <a:r>
              <a:rPr lang="en-US" sz="2000" i="1" u="none" strike="noStrike" dirty="0">
                <a:effectLst/>
                <a:latin typeface="Arial Narrow" panose="020B0604020202020204" pitchFamily="34" charset="0"/>
                <a:cs typeface="Arial Narrow" panose="020B0604020202020204" pitchFamily="34" charset="0"/>
              </a:rPr>
              <a:t>Range – Assess data spread and detect outliers.</a:t>
            </a:r>
          </a:p>
          <a:p>
            <a:pPr>
              <a:buFont typeface="Arial" panose="020B0604020202020204" pitchFamily="34" charset="0"/>
              <a:buChar char="•"/>
            </a:pPr>
            <a:r>
              <a:rPr lang="en-US" sz="2000" b="1" i="1" u="none" strike="noStrike" dirty="0">
                <a:effectLst/>
                <a:latin typeface="Arial Narrow" panose="020B0604020202020204" pitchFamily="34" charset="0"/>
                <a:cs typeface="Arial Narrow" panose="020B0604020202020204" pitchFamily="34" charset="0"/>
              </a:rPr>
              <a:t>Distribution Analysis:</a:t>
            </a:r>
          </a:p>
          <a:p>
            <a:pPr marL="742950" lvl="1" indent="-285750">
              <a:buFont typeface="Arial" panose="020B0604020202020204" pitchFamily="34" charset="0"/>
              <a:buChar char="•"/>
            </a:pPr>
            <a:r>
              <a:rPr lang="en-US" sz="2000" i="1" u="none" strike="noStrike" dirty="0">
                <a:effectLst/>
                <a:latin typeface="Arial Narrow" panose="020B0604020202020204" pitchFamily="34" charset="0"/>
                <a:cs typeface="Arial Narrow" panose="020B0604020202020204" pitchFamily="34" charset="0"/>
              </a:rPr>
              <a:t>Skewness – Identify symmetry and tail heaviness.</a:t>
            </a:r>
          </a:p>
          <a:p>
            <a:pPr marL="742950" lvl="1" indent="-285750">
              <a:buFont typeface="Arial" panose="020B0604020202020204" pitchFamily="34" charset="0"/>
              <a:buChar char="•"/>
            </a:pPr>
            <a:r>
              <a:rPr lang="en-US" sz="2000" i="1" u="none" strike="noStrike" dirty="0">
                <a:effectLst/>
                <a:latin typeface="Arial Narrow" panose="020B0604020202020204" pitchFamily="34" charset="0"/>
                <a:cs typeface="Arial Narrow" panose="020B0604020202020204" pitchFamily="34" charset="0"/>
              </a:rPr>
              <a:t>Normality Check – Test if data follows a normal distribution.</a:t>
            </a:r>
          </a:p>
        </p:txBody>
      </p:sp>
    </p:spTree>
    <p:extLst>
      <p:ext uri="{BB962C8B-B14F-4D97-AF65-F5344CB8AC3E}">
        <p14:creationId xmlns:p14="http://schemas.microsoft.com/office/powerpoint/2010/main" val="4275832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FCDE6-392A-FD04-4EC3-4402AFBC5ABA}"/>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Results </a:t>
            </a:r>
          </a:p>
        </p:txBody>
      </p:sp>
      <p:sp>
        <p:nvSpPr>
          <p:cNvPr id="3" name="Content Placeholder 2">
            <a:extLst>
              <a:ext uri="{FF2B5EF4-FFF2-40B4-BE49-F238E27FC236}">
                <a16:creationId xmlns:a16="http://schemas.microsoft.com/office/drawing/2014/main" id="{3964C5D5-9257-0DA3-D4F2-FA8372ED6F66}"/>
              </a:ext>
            </a:extLst>
          </p:cNvPr>
          <p:cNvSpPr>
            <a:spLocks noGrp="1"/>
          </p:cNvSpPr>
          <p:nvPr>
            <p:ph idx="1"/>
          </p:nvPr>
        </p:nvSpPr>
        <p:spPr>
          <a:xfrm>
            <a:off x="222422" y="2001796"/>
            <a:ext cx="7181894" cy="4288806"/>
          </a:xfrm>
        </p:spPr>
        <p:txBody>
          <a:bodyPr anchor="ctr">
            <a:normAutofit fontScale="77500" lnSpcReduction="20000"/>
          </a:bodyPr>
          <a:lstStyle/>
          <a:p>
            <a:endParaRPr lang="en-US" b="1" i="1" dirty="0">
              <a:latin typeface="Arial Narrow" panose="020B0604020202020204" pitchFamily="34" charset="0"/>
              <a:cs typeface="Arial Narrow" panose="020B0604020202020204" pitchFamily="34" charset="0"/>
            </a:endParaRPr>
          </a:p>
          <a:p>
            <a:endParaRPr lang="en-US" b="1" i="1" dirty="0">
              <a:latin typeface="Arial Narrow" panose="020B0604020202020204" pitchFamily="34" charset="0"/>
              <a:cs typeface="Arial Narrow" panose="020B0604020202020204" pitchFamily="34" charset="0"/>
            </a:endParaRPr>
          </a:p>
          <a:p>
            <a:r>
              <a:rPr lang="en-US" b="1" i="1" dirty="0">
                <a:latin typeface="Arial Narrow" panose="020B0604020202020204" pitchFamily="34" charset="0"/>
                <a:cs typeface="Arial Narrow" panose="020B0604020202020204" pitchFamily="34" charset="0"/>
              </a:rPr>
              <a:t>Length, Width, Height, Fuel Tank Capacity:</a:t>
            </a:r>
          </a:p>
          <a:p>
            <a:pPr marL="0" indent="0">
              <a:buNone/>
            </a:pPr>
            <a:br>
              <a:rPr lang="en-US" b="1" i="1" dirty="0">
                <a:latin typeface="Arial Narrow" panose="020B0604020202020204" pitchFamily="34" charset="0"/>
                <a:cs typeface="Arial Narrow" panose="020B0604020202020204" pitchFamily="34" charset="0"/>
              </a:rPr>
            </a:br>
            <a:r>
              <a:rPr lang="en-US" b="1" i="1" dirty="0">
                <a:latin typeface="Arial Narrow" panose="020B0604020202020204" pitchFamily="34" charset="0"/>
                <a:cs typeface="Arial Narrow" panose="020B0604020202020204" pitchFamily="34" charset="0"/>
              </a:rPr>
              <a:t>     </a:t>
            </a:r>
            <a:r>
              <a:rPr lang="en-US" i="1" dirty="0">
                <a:latin typeface="Arial Narrow" panose="020B0604020202020204" pitchFamily="34" charset="0"/>
                <a:cs typeface="Arial Narrow" panose="020B0604020202020204" pitchFamily="34" charset="0"/>
              </a:rPr>
              <a:t>1) Approximately normal distributions.</a:t>
            </a:r>
          </a:p>
          <a:p>
            <a:pPr marL="0" indent="0" algn="l">
              <a:buNone/>
            </a:pPr>
            <a:r>
              <a:rPr lang="en-US" i="1" dirty="0">
                <a:latin typeface="Arial Narrow" panose="020B0604020202020204" pitchFamily="34" charset="0"/>
                <a:cs typeface="Arial Narrow" panose="020B0604020202020204" pitchFamily="34" charset="0"/>
              </a:rPr>
              <a:t>     2) Slight variations in skewness and kurtosis.</a:t>
            </a:r>
          </a:p>
          <a:p>
            <a:pPr marL="0" indent="0" algn="l">
              <a:buNone/>
            </a:pPr>
            <a:r>
              <a:rPr lang="en-US" i="1" dirty="0">
                <a:latin typeface="Arial Narrow" panose="020B0604020202020204" pitchFamily="34" charset="0"/>
                <a:cs typeface="Arial Narrow" panose="020B0604020202020204" pitchFamily="34" charset="0"/>
              </a:rPr>
              <a:t>     3) Moderate variability with broad value spread.</a:t>
            </a:r>
          </a:p>
          <a:p>
            <a:pPr marL="0" indent="0" algn="l">
              <a:buNone/>
            </a:pPr>
            <a:endParaRPr lang="en-US" i="1" dirty="0">
              <a:latin typeface="Arial Narrow" panose="020B0604020202020204" pitchFamily="34" charset="0"/>
              <a:cs typeface="Arial Narrow" panose="020B0604020202020204" pitchFamily="34" charset="0"/>
            </a:endParaRPr>
          </a:p>
          <a:p>
            <a:pPr algn="l">
              <a:buFont typeface="Arial" panose="020B0604020202020204" pitchFamily="34" charset="0"/>
              <a:buChar char="•"/>
            </a:pPr>
            <a:r>
              <a:rPr lang="en-US" b="1" i="1" dirty="0">
                <a:latin typeface="Arial Narrow" panose="020B0604020202020204" pitchFamily="34" charset="0"/>
                <a:cs typeface="Arial Narrow" panose="020B0604020202020204" pitchFamily="34" charset="0"/>
              </a:rPr>
              <a:t>Skewness analysis:</a:t>
            </a:r>
            <a:br>
              <a:rPr lang="en-US" b="1" i="1" dirty="0">
                <a:latin typeface="Arial Narrow" panose="020B0604020202020204" pitchFamily="34" charset="0"/>
                <a:cs typeface="Arial Narrow" panose="020B0604020202020204" pitchFamily="34" charset="0"/>
              </a:rPr>
            </a:br>
            <a:endParaRPr lang="en-US" b="1" i="1" dirty="0">
              <a:latin typeface="Arial Narrow" panose="020B0604020202020204" pitchFamily="34" charset="0"/>
              <a:cs typeface="Arial Narrow" panose="020B0604020202020204" pitchFamily="34" charset="0"/>
            </a:endParaRPr>
          </a:p>
          <a:p>
            <a:pPr marL="0" indent="0" algn="l">
              <a:buNone/>
            </a:pPr>
            <a:r>
              <a:rPr lang="en-US" dirty="0"/>
              <a:t>     </a:t>
            </a:r>
            <a:r>
              <a:rPr lang="en-US" i="1" dirty="0">
                <a:latin typeface="Arial Narrow" panose="020B0604020202020204" pitchFamily="34" charset="0"/>
                <a:cs typeface="Arial Narrow" panose="020B0604020202020204" pitchFamily="34" charset="0"/>
              </a:rPr>
              <a:t>1) Provides insights into feature distributions</a:t>
            </a:r>
          </a:p>
          <a:p>
            <a:pPr marL="0" indent="0" algn="l">
              <a:buNone/>
            </a:pPr>
            <a:r>
              <a:rPr lang="en-US" i="1" dirty="0">
                <a:latin typeface="Arial Narrow" panose="020B0604020202020204" pitchFamily="34" charset="0"/>
                <a:cs typeface="Arial Narrow" panose="020B0604020202020204" pitchFamily="34" charset="0"/>
              </a:rPr>
              <a:t>     2) Indicates potential presence of outliers</a:t>
            </a:r>
          </a:p>
          <a:p>
            <a:pPr marL="0" indent="0">
              <a:buNone/>
            </a:pPr>
            <a:endParaRPr lang="en-US" i="1" dirty="0">
              <a:latin typeface="Arial Narrow" panose="020B0604020202020204" pitchFamily="34" charset="0"/>
              <a:cs typeface="Arial Narrow" panose="020B0604020202020204" pitchFamily="34" charset="0"/>
            </a:endParaRPr>
          </a:p>
          <a:p>
            <a:endParaRPr lang="en-US" sz="2000" i="1" dirty="0">
              <a:latin typeface="Arial Narrow" panose="020B0604020202020204" pitchFamily="34" charset="0"/>
              <a:cs typeface="Arial Narrow" panose="020B0604020202020204" pitchFamily="34" charset="0"/>
            </a:endParaRPr>
          </a:p>
          <a:p>
            <a:endParaRPr lang="en-AE" sz="2000" dirty="0"/>
          </a:p>
        </p:txBody>
      </p:sp>
      <p:pic>
        <p:nvPicPr>
          <p:cNvPr id="5" name="Picture 4" descr="A black screen with white text&#10;&#10;Description automatically generated">
            <a:extLst>
              <a:ext uri="{FF2B5EF4-FFF2-40B4-BE49-F238E27FC236}">
                <a16:creationId xmlns:a16="http://schemas.microsoft.com/office/drawing/2014/main" id="{C363ED56-9E8D-625F-C963-424C796C2631}"/>
              </a:ext>
            </a:extLst>
          </p:cNvPr>
          <p:cNvPicPr>
            <a:picLocks noChangeAspect="1"/>
          </p:cNvPicPr>
          <p:nvPr/>
        </p:nvPicPr>
        <p:blipFill>
          <a:blip r:embed="rId2"/>
          <a:stretch>
            <a:fillRect/>
          </a:stretch>
        </p:blipFill>
        <p:spPr>
          <a:xfrm>
            <a:off x="6585950" y="5751998"/>
            <a:ext cx="4167260" cy="852657"/>
          </a:xfrm>
          <a:prstGeom prst="rect">
            <a:avLst/>
          </a:prstGeom>
        </p:spPr>
      </p:pic>
      <p:pic>
        <p:nvPicPr>
          <p:cNvPr id="7" name="Picture 6" descr="A computer screen with numbers and letters&#10;&#10;Description automatically generated">
            <a:extLst>
              <a:ext uri="{FF2B5EF4-FFF2-40B4-BE49-F238E27FC236}">
                <a16:creationId xmlns:a16="http://schemas.microsoft.com/office/drawing/2014/main" id="{A917B8B6-BAB3-7F5B-ED29-18192D83CB76}"/>
              </a:ext>
            </a:extLst>
          </p:cNvPr>
          <p:cNvPicPr>
            <a:picLocks noChangeAspect="1"/>
          </p:cNvPicPr>
          <p:nvPr/>
        </p:nvPicPr>
        <p:blipFill>
          <a:blip r:embed="rId3"/>
          <a:stretch>
            <a:fillRect/>
          </a:stretch>
        </p:blipFill>
        <p:spPr>
          <a:xfrm>
            <a:off x="6524367" y="3776048"/>
            <a:ext cx="4228843" cy="1647937"/>
          </a:xfrm>
          <a:prstGeom prst="rect">
            <a:avLst/>
          </a:prstGeom>
        </p:spPr>
      </p:pic>
      <p:pic>
        <p:nvPicPr>
          <p:cNvPr id="9" name="Picture 8" descr="A computer screen shot of a black screen&#10;&#10;Description automatically generated">
            <a:extLst>
              <a:ext uri="{FF2B5EF4-FFF2-40B4-BE49-F238E27FC236}">
                <a16:creationId xmlns:a16="http://schemas.microsoft.com/office/drawing/2014/main" id="{9E85D096-76D5-95C6-50D8-469540DD7F2A}"/>
              </a:ext>
            </a:extLst>
          </p:cNvPr>
          <p:cNvPicPr>
            <a:picLocks noChangeAspect="1"/>
          </p:cNvPicPr>
          <p:nvPr/>
        </p:nvPicPr>
        <p:blipFill>
          <a:blip r:embed="rId4"/>
          <a:stretch>
            <a:fillRect/>
          </a:stretch>
        </p:blipFill>
        <p:spPr>
          <a:xfrm>
            <a:off x="6524368" y="1739771"/>
            <a:ext cx="4228843" cy="1708264"/>
          </a:xfrm>
          <a:prstGeom prst="rect">
            <a:avLst/>
          </a:prstGeom>
        </p:spPr>
      </p:pic>
    </p:spTree>
    <p:extLst>
      <p:ext uri="{BB962C8B-B14F-4D97-AF65-F5344CB8AC3E}">
        <p14:creationId xmlns:p14="http://schemas.microsoft.com/office/powerpoint/2010/main" val="3859069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6D751-84C8-40A3-7710-CB30131A756B}"/>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b="1" i="1">
                <a:solidFill>
                  <a:srgbClr val="FFFFFF"/>
                </a:solidFill>
              </a:rPr>
              <a:t>Data Visualization</a:t>
            </a:r>
          </a:p>
        </p:txBody>
      </p:sp>
      <p:pic>
        <p:nvPicPr>
          <p:cNvPr id="4" name="Picture 3">
            <a:extLst>
              <a:ext uri="{FF2B5EF4-FFF2-40B4-BE49-F238E27FC236}">
                <a16:creationId xmlns:a16="http://schemas.microsoft.com/office/drawing/2014/main" id="{D1DAA776-42C8-5698-C92F-EE32C86C2821}"/>
              </a:ext>
            </a:extLst>
          </p:cNvPr>
          <p:cNvPicPr>
            <a:picLocks noChangeAspect="1"/>
          </p:cNvPicPr>
          <p:nvPr/>
        </p:nvPicPr>
        <p:blipFill>
          <a:blip r:embed="rId2"/>
          <a:stretch>
            <a:fillRect/>
          </a:stretch>
        </p:blipFill>
        <p:spPr>
          <a:xfrm>
            <a:off x="337457" y="2488374"/>
            <a:ext cx="3694805" cy="3048214"/>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10" name="Picture 9" descr="A graph showing the difference between the year and the price&#10;&#10;Description automatically generated">
            <a:extLst>
              <a:ext uri="{FF2B5EF4-FFF2-40B4-BE49-F238E27FC236}">
                <a16:creationId xmlns:a16="http://schemas.microsoft.com/office/drawing/2014/main" id="{74D79EED-E4F1-53A1-DA81-9AC71E1C8FB8}"/>
              </a:ext>
            </a:extLst>
          </p:cNvPr>
          <p:cNvPicPr>
            <a:picLocks noChangeAspect="1"/>
          </p:cNvPicPr>
          <p:nvPr/>
        </p:nvPicPr>
        <p:blipFill>
          <a:blip r:embed="rId3"/>
          <a:stretch>
            <a:fillRect/>
          </a:stretch>
        </p:blipFill>
        <p:spPr>
          <a:xfrm>
            <a:off x="4231394" y="2488374"/>
            <a:ext cx="3728704" cy="3048214"/>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6" name="Picture 5" descr="A graph showing a distribution of car prices&#10;&#10;Description automatically generated">
            <a:extLst>
              <a:ext uri="{FF2B5EF4-FFF2-40B4-BE49-F238E27FC236}">
                <a16:creationId xmlns:a16="http://schemas.microsoft.com/office/drawing/2014/main" id="{531CF6E5-D268-D1F4-8C14-2C814D49D56B}"/>
              </a:ext>
            </a:extLst>
          </p:cNvPr>
          <p:cNvPicPr>
            <a:picLocks noChangeAspect="1"/>
          </p:cNvPicPr>
          <p:nvPr/>
        </p:nvPicPr>
        <p:blipFill>
          <a:blip r:embed="rId4"/>
          <a:stretch>
            <a:fillRect/>
          </a:stretch>
        </p:blipFill>
        <p:spPr>
          <a:xfrm>
            <a:off x="8176850" y="2488374"/>
            <a:ext cx="3798398" cy="3048214"/>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8753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51C37-5CC6-FB94-0735-7EB33BE324AB}"/>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Results</a:t>
            </a:r>
          </a:p>
        </p:txBody>
      </p:sp>
      <p:sp>
        <p:nvSpPr>
          <p:cNvPr id="3" name="Content Placeholder 2">
            <a:extLst>
              <a:ext uri="{FF2B5EF4-FFF2-40B4-BE49-F238E27FC236}">
                <a16:creationId xmlns:a16="http://schemas.microsoft.com/office/drawing/2014/main" id="{4740D799-6BF0-DB30-62FB-920E2954C1AC}"/>
              </a:ext>
            </a:extLst>
          </p:cNvPr>
          <p:cNvSpPr>
            <a:spLocks noGrp="1"/>
          </p:cNvSpPr>
          <p:nvPr>
            <p:ph idx="1"/>
          </p:nvPr>
        </p:nvSpPr>
        <p:spPr>
          <a:xfrm>
            <a:off x="459350" y="2014151"/>
            <a:ext cx="11291926" cy="4448433"/>
          </a:xfrm>
        </p:spPr>
        <p:txBody>
          <a:bodyPr anchor="ctr">
            <a:normAutofit/>
          </a:bodyPr>
          <a:lstStyle/>
          <a:p>
            <a:pPr algn="l">
              <a:buFont typeface="Arial" panose="020B0604020202020204" pitchFamily="34" charset="0"/>
              <a:buChar char="•"/>
            </a:pPr>
            <a:r>
              <a:rPr lang="en-US" i="1" dirty="0">
                <a:latin typeface="Arial Narrow" panose="020B0604020202020204" pitchFamily="34" charset="0"/>
                <a:cs typeface="Arial Narrow" panose="020B0604020202020204" pitchFamily="34" charset="0"/>
              </a:rPr>
              <a:t>Reveals critical insights into automotive market structure and dynamics.</a:t>
            </a:r>
          </a:p>
          <a:p>
            <a:r>
              <a:rPr lang="en-US" b="1" i="1" dirty="0">
                <a:latin typeface="Arial Narrow" panose="020B0604020202020204" pitchFamily="34" charset="0"/>
                <a:cs typeface="Arial Narrow" panose="020B0604020202020204" pitchFamily="34" charset="0"/>
              </a:rPr>
              <a:t>Market Composition:</a:t>
            </a:r>
          </a:p>
          <a:p>
            <a:r>
              <a:rPr lang="en-US" i="1" dirty="0">
                <a:latin typeface="Arial Narrow" panose="020B0604020202020204" pitchFamily="34" charset="0"/>
                <a:cs typeface="Arial Narrow" panose="020B0604020202020204" pitchFamily="34" charset="0"/>
              </a:rPr>
              <a:t>Smaller luxury segment indicated by skewed price distribution.</a:t>
            </a:r>
          </a:p>
          <a:p>
            <a:r>
              <a:rPr lang="en-US" i="1" dirty="0">
                <a:latin typeface="Arial Narrow" panose="020B0604020202020204" pitchFamily="34" charset="0"/>
                <a:cs typeface="Arial Narrow" panose="020B0604020202020204" pitchFamily="34" charset="0"/>
              </a:rPr>
              <a:t> Diesel and petrol vehicles dominate fuel type category.</a:t>
            </a:r>
            <a:endParaRPr lang="en-US" dirty="0"/>
          </a:p>
          <a:p>
            <a:pPr algn="l">
              <a:buFont typeface="Arial" panose="020B0604020202020204" pitchFamily="34" charset="0"/>
              <a:buChar char="•"/>
            </a:pPr>
            <a:r>
              <a:rPr lang="en-US" i="1" dirty="0">
                <a:latin typeface="Arial Narrow" panose="020B0604020202020204" pitchFamily="34" charset="0"/>
                <a:cs typeface="Arial Narrow" panose="020B0604020202020204" pitchFamily="34" charset="0"/>
              </a:rPr>
              <a:t>Provides comprehensive understanding of market structure and pricing dynamics.</a:t>
            </a:r>
          </a:p>
          <a:p>
            <a:pPr algn="l">
              <a:buFont typeface="Arial" panose="020B0604020202020204" pitchFamily="34" charset="0"/>
              <a:buChar char="•"/>
            </a:pPr>
            <a:r>
              <a:rPr lang="en-US" i="1" dirty="0">
                <a:latin typeface="Arial Narrow" panose="020B0604020202020204" pitchFamily="34" charset="0"/>
                <a:cs typeface="Arial Narrow" panose="020B0604020202020204" pitchFamily="34" charset="0"/>
              </a:rPr>
              <a:t>Highlights the fundamental importance of data visualization in market analysis.</a:t>
            </a:r>
          </a:p>
          <a:p>
            <a:pPr marL="0" indent="0">
              <a:buNone/>
            </a:pPr>
            <a:br>
              <a:rPr lang="en-US" i="1" dirty="0">
                <a:latin typeface="Arial Narrow" panose="020B0604020202020204" pitchFamily="34" charset="0"/>
                <a:cs typeface="Arial Narrow" panose="020B0604020202020204" pitchFamily="34" charset="0"/>
              </a:rPr>
            </a:br>
            <a:endParaRPr lang="en-AE" i="1"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1909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1DCB2B11-9251-2D99-C0F1-2082D9C5B9EA}"/>
              </a:ext>
            </a:extLst>
          </p:cNvPr>
          <p:cNvPicPr>
            <a:picLocks noChangeAspect="1"/>
          </p:cNvPicPr>
          <p:nvPr/>
        </p:nvPicPr>
        <p:blipFill>
          <a:blip r:embed="rId2"/>
          <a:srcRect t="1334"/>
          <a:stretch/>
        </p:blipFill>
        <p:spPr>
          <a:xfrm>
            <a:off x="20" y="1282"/>
            <a:ext cx="12191980" cy="6856718"/>
          </a:xfrm>
          <a:prstGeom prst="rect">
            <a:avLst/>
          </a:prstGeom>
        </p:spPr>
      </p:pic>
    </p:spTree>
    <p:extLst>
      <p:ext uri="{BB962C8B-B14F-4D97-AF65-F5344CB8AC3E}">
        <p14:creationId xmlns:p14="http://schemas.microsoft.com/office/powerpoint/2010/main" val="73541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17C82F-F76D-39F6-4B25-5A6CD419C9C8}"/>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Freeform: Shape 206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538BE8D-B0A2-1BBA-84B9-4958217A49E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kern="1200">
                <a:solidFill>
                  <a:srgbClr val="FFFFFF"/>
                </a:solidFill>
                <a:latin typeface="+mj-lt"/>
                <a:ea typeface="+mj-ea"/>
                <a:cs typeface="+mj-cs"/>
              </a:rPr>
              <a:t>Feature Selection</a:t>
            </a:r>
          </a:p>
        </p:txBody>
      </p:sp>
      <p:pic>
        <p:nvPicPr>
          <p:cNvPr id="2050" name="Picture 2">
            <a:extLst>
              <a:ext uri="{FF2B5EF4-FFF2-40B4-BE49-F238E27FC236}">
                <a16:creationId xmlns:a16="http://schemas.microsoft.com/office/drawing/2014/main" id="{F267DAA9-E7BC-A372-FA00-0F57E5DA68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23813" y="467208"/>
            <a:ext cx="5582978"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98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E85ECA-EFC4-1E40-EE08-D1C56CF8FA9A}"/>
            </a:ext>
          </a:extLst>
        </p:cNvPr>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F0DC07C-621B-4BE1-EDBB-D92F2255E48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i="1" kern="1200">
                <a:solidFill>
                  <a:srgbClr val="FFFFFF"/>
                </a:solidFill>
                <a:latin typeface="+mj-lt"/>
                <a:ea typeface="+mj-ea"/>
                <a:cs typeface="+mj-cs"/>
              </a:rPr>
              <a:t>Feature Selection</a:t>
            </a:r>
          </a:p>
        </p:txBody>
      </p:sp>
      <p:pic>
        <p:nvPicPr>
          <p:cNvPr id="7" name="Content Placeholder 6" descr="A screenshot of a computer&#10;&#10;Description automatically generated">
            <a:extLst>
              <a:ext uri="{FF2B5EF4-FFF2-40B4-BE49-F238E27FC236}">
                <a16:creationId xmlns:a16="http://schemas.microsoft.com/office/drawing/2014/main" id="{E8163053-F9DF-5F98-CF62-26E29FFD8808}"/>
              </a:ext>
            </a:extLst>
          </p:cNvPr>
          <p:cNvPicPr>
            <a:picLocks noGrp="1" noChangeAspect="1"/>
          </p:cNvPicPr>
          <p:nvPr>
            <p:ph idx="1"/>
          </p:nvPr>
        </p:nvPicPr>
        <p:blipFill>
          <a:blip r:embed="rId2"/>
          <a:stretch>
            <a:fillRect/>
          </a:stretch>
        </p:blipFill>
        <p:spPr>
          <a:xfrm>
            <a:off x="6351539" y="467208"/>
            <a:ext cx="3527526" cy="5923584"/>
          </a:xfrm>
          <a:prstGeom prst="rect">
            <a:avLst/>
          </a:prstGeom>
        </p:spPr>
      </p:pic>
    </p:spTree>
    <p:extLst>
      <p:ext uri="{BB962C8B-B14F-4D97-AF65-F5344CB8AC3E}">
        <p14:creationId xmlns:p14="http://schemas.microsoft.com/office/powerpoint/2010/main" val="682930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424F2-4AE7-77C9-AE2A-C0BD644685BD}"/>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Models</a:t>
            </a:r>
          </a:p>
        </p:txBody>
      </p:sp>
      <p:sp>
        <p:nvSpPr>
          <p:cNvPr id="3" name="Content Placeholder 2">
            <a:extLst>
              <a:ext uri="{FF2B5EF4-FFF2-40B4-BE49-F238E27FC236}">
                <a16:creationId xmlns:a16="http://schemas.microsoft.com/office/drawing/2014/main" id="{4AE8E6DC-2E77-2A59-E5CB-B3FCCAAE62E1}"/>
              </a:ext>
            </a:extLst>
          </p:cNvPr>
          <p:cNvSpPr>
            <a:spLocks noGrp="1"/>
          </p:cNvSpPr>
          <p:nvPr>
            <p:ph idx="1"/>
          </p:nvPr>
        </p:nvSpPr>
        <p:spPr>
          <a:xfrm>
            <a:off x="459351" y="2100649"/>
            <a:ext cx="11081860" cy="4349578"/>
          </a:xfrm>
        </p:spPr>
        <p:txBody>
          <a:bodyPr anchor="ctr">
            <a:normAutofit fontScale="92500" lnSpcReduction="20000"/>
          </a:bodyPr>
          <a:lstStyle/>
          <a:p>
            <a:pPr marL="0" indent="0">
              <a:buNone/>
            </a:pPr>
            <a:r>
              <a:rPr lang="en-US" b="1" i="1" dirty="0">
                <a:latin typeface="Arial Narrow" panose="020B0604020202020204" pitchFamily="34" charset="0"/>
                <a:cs typeface="Arial Narrow" panose="020B0604020202020204" pitchFamily="34" charset="0"/>
              </a:rPr>
              <a:t>1. Linear Regressor: </a:t>
            </a:r>
            <a:r>
              <a:rPr lang="en-US" i="1" dirty="0">
                <a:latin typeface="Arial Narrow" panose="020B0604020202020204" pitchFamily="34" charset="0"/>
                <a:cs typeface="Arial Narrow" panose="020B0604020202020204" pitchFamily="34" charset="0"/>
              </a:rPr>
              <a:t> </a:t>
            </a:r>
          </a:p>
          <a:p>
            <a:r>
              <a:rPr lang="en-US" i="1" dirty="0">
                <a:latin typeface="Arial Narrow" panose="020B0604020202020204" pitchFamily="34" charset="0"/>
                <a:cs typeface="Arial Narrow" panose="020B0604020202020204" pitchFamily="34" charset="0"/>
              </a:rPr>
              <a:t>   A simple regression model that predicts a target variable by fitting a straight line based on input features.  </a:t>
            </a:r>
          </a:p>
          <a:p>
            <a:endParaRPr lang="en-US" i="1" dirty="0">
              <a:latin typeface="Arial Narrow" panose="020B0604020202020204" pitchFamily="34" charset="0"/>
              <a:cs typeface="Arial Narrow" panose="020B0604020202020204" pitchFamily="34" charset="0"/>
            </a:endParaRPr>
          </a:p>
          <a:p>
            <a:pPr marL="0" indent="0">
              <a:buNone/>
            </a:pPr>
            <a:r>
              <a:rPr lang="en-US" b="1" i="1" dirty="0">
                <a:latin typeface="Arial Narrow" panose="020B0604020202020204" pitchFamily="34" charset="0"/>
                <a:cs typeface="Arial Narrow" panose="020B0604020202020204" pitchFamily="34" charset="0"/>
              </a:rPr>
              <a:t>2. Random Forest Regressor:</a:t>
            </a:r>
            <a:r>
              <a:rPr lang="en-US" i="1" dirty="0">
                <a:latin typeface="Arial Narrow" panose="020B0604020202020204" pitchFamily="34" charset="0"/>
                <a:cs typeface="Arial Narrow" panose="020B0604020202020204" pitchFamily="34" charset="0"/>
              </a:rPr>
              <a:t>  </a:t>
            </a:r>
          </a:p>
          <a:p>
            <a:r>
              <a:rPr lang="en-US" i="1" dirty="0">
                <a:latin typeface="Arial Narrow" panose="020B0604020202020204" pitchFamily="34" charset="0"/>
                <a:cs typeface="Arial Narrow" panose="020B0604020202020204" pitchFamily="34" charset="0"/>
              </a:rPr>
              <a:t>   An ensemble model that combines predictions from multiple decision trees to improve accuracy and reduce overfitting.  </a:t>
            </a:r>
          </a:p>
          <a:p>
            <a:endParaRPr lang="en-US" i="1" dirty="0">
              <a:latin typeface="Arial Narrow" panose="020B0604020202020204" pitchFamily="34" charset="0"/>
              <a:cs typeface="Arial Narrow" panose="020B0604020202020204" pitchFamily="34" charset="0"/>
            </a:endParaRPr>
          </a:p>
          <a:p>
            <a:pPr marL="0" indent="0">
              <a:buNone/>
            </a:pPr>
            <a:r>
              <a:rPr lang="en-US" b="1" i="1" dirty="0">
                <a:latin typeface="Arial Narrow" panose="020B0604020202020204" pitchFamily="34" charset="0"/>
                <a:cs typeface="Arial Narrow" panose="020B0604020202020204" pitchFamily="34" charset="0"/>
              </a:rPr>
              <a:t>3. Gradient Boosting Regressor:</a:t>
            </a:r>
            <a:r>
              <a:rPr lang="en-US" i="1" dirty="0">
                <a:latin typeface="Arial Narrow" panose="020B0604020202020204" pitchFamily="34" charset="0"/>
                <a:cs typeface="Arial Narrow" panose="020B0604020202020204" pitchFamily="34" charset="0"/>
              </a:rPr>
              <a:t>  </a:t>
            </a:r>
          </a:p>
          <a:p>
            <a:r>
              <a:rPr lang="en-US" i="1" dirty="0">
                <a:latin typeface="Arial Narrow" panose="020B0604020202020204" pitchFamily="34" charset="0"/>
                <a:cs typeface="Arial Narrow" panose="020B0604020202020204" pitchFamily="34" charset="0"/>
              </a:rPr>
              <a:t>   A sequential ensemble model that builds trees iteratively, optimizing for errors in previous iterations to enhance predictive performance. </a:t>
            </a:r>
            <a:endParaRPr lang="en-AE" i="1"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724881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48" name="Rectangle 47">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E2A3528-0B80-3A9E-C3D2-E7BBE9AB0083}"/>
              </a:ext>
            </a:extLst>
          </p:cNvPr>
          <p:cNvSpPr>
            <a:spLocks noGrp="1"/>
          </p:cNvSpPr>
          <p:nvPr>
            <p:ph type="title"/>
          </p:nvPr>
        </p:nvSpPr>
        <p:spPr>
          <a:xfrm>
            <a:off x="1371598" y="319314"/>
            <a:ext cx="9477377" cy="1030515"/>
          </a:xfrm>
        </p:spPr>
        <p:txBody>
          <a:bodyPr anchor="ct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Initial Results</a:t>
            </a:r>
          </a:p>
        </p:txBody>
      </p:sp>
      <p:pic>
        <p:nvPicPr>
          <p:cNvPr id="7" name="Picture 6" descr="A graph showing the difference between a car price and a car price&#10;&#10;Description automatically generated">
            <a:extLst>
              <a:ext uri="{FF2B5EF4-FFF2-40B4-BE49-F238E27FC236}">
                <a16:creationId xmlns:a16="http://schemas.microsoft.com/office/drawing/2014/main" id="{01AA3480-7134-8070-44CE-CB01D23CF829}"/>
              </a:ext>
            </a:extLst>
          </p:cNvPr>
          <p:cNvPicPr>
            <a:picLocks noChangeAspect="1"/>
          </p:cNvPicPr>
          <p:nvPr/>
        </p:nvPicPr>
        <p:blipFill>
          <a:blip r:embed="rId2"/>
          <a:stretch>
            <a:fillRect/>
          </a:stretch>
        </p:blipFill>
        <p:spPr>
          <a:xfrm>
            <a:off x="433984" y="3233605"/>
            <a:ext cx="5966816" cy="3550256"/>
          </a:xfrm>
          <a:prstGeom prst="rect">
            <a:avLst/>
          </a:prstGeom>
        </p:spPr>
      </p:pic>
      <p:sp>
        <p:nvSpPr>
          <p:cNvPr id="10" name="Content Placeholder 9">
            <a:extLst>
              <a:ext uri="{FF2B5EF4-FFF2-40B4-BE49-F238E27FC236}">
                <a16:creationId xmlns:a16="http://schemas.microsoft.com/office/drawing/2014/main" id="{F8C9989D-3E6D-350D-63CE-1C8353F7DD70}"/>
              </a:ext>
            </a:extLst>
          </p:cNvPr>
          <p:cNvSpPr>
            <a:spLocks noGrp="1"/>
          </p:cNvSpPr>
          <p:nvPr>
            <p:ph idx="1"/>
          </p:nvPr>
        </p:nvSpPr>
        <p:spPr>
          <a:xfrm>
            <a:off x="667265" y="1669143"/>
            <a:ext cx="10824519" cy="1490324"/>
          </a:xfrm>
        </p:spPr>
        <p:txBody>
          <a:bodyPr>
            <a:normAutofit/>
          </a:bodyPr>
          <a:lstStyle/>
          <a:p>
            <a:r>
              <a:rPr lang="en-US" sz="2000" i="1" dirty="0">
                <a:latin typeface="Arial Narrow" panose="020B0604020202020204" pitchFamily="34" charset="0"/>
                <a:cs typeface="Arial Narrow" panose="020B0604020202020204" pitchFamily="34" charset="0"/>
              </a:rPr>
              <a:t>The initial Linear Regression model had a moderate R² score, indicating that it explained approximately 71.21% of the variance in the target variable (car prices). </a:t>
            </a:r>
          </a:p>
          <a:p>
            <a:r>
              <a:rPr lang="en-US" sz="2000" i="1" dirty="0">
                <a:latin typeface="Arial Narrow" panose="020B0604020202020204" pitchFamily="34" charset="0"/>
                <a:cs typeface="Arial Narrow" panose="020B0604020202020204" pitchFamily="34" charset="0"/>
              </a:rPr>
              <a:t>Overall, the Linear Regression model demonstrated a decent performance but had significant room for improvement.</a:t>
            </a:r>
            <a:endParaRPr lang="en-AE" sz="2000" i="1" dirty="0">
              <a:latin typeface="Arial Narrow" panose="020B0604020202020204" pitchFamily="34" charset="0"/>
              <a:cs typeface="Arial Narrow" panose="020B0604020202020204" pitchFamily="34" charset="0"/>
            </a:endParaRPr>
          </a:p>
        </p:txBody>
      </p:sp>
      <p:pic>
        <p:nvPicPr>
          <p:cNvPr id="4" name="Picture 3">
            <a:extLst>
              <a:ext uri="{FF2B5EF4-FFF2-40B4-BE49-F238E27FC236}">
                <a16:creationId xmlns:a16="http://schemas.microsoft.com/office/drawing/2014/main" id="{BAD2BBDC-DBBF-256C-05AB-C9C49CB6FA1C}"/>
              </a:ext>
            </a:extLst>
          </p:cNvPr>
          <p:cNvPicPr>
            <a:picLocks noChangeAspect="1"/>
          </p:cNvPicPr>
          <p:nvPr/>
        </p:nvPicPr>
        <p:blipFill>
          <a:blip r:embed="rId3"/>
          <a:stretch>
            <a:fillRect/>
          </a:stretch>
        </p:blipFill>
        <p:spPr>
          <a:xfrm>
            <a:off x="6696673" y="4448432"/>
            <a:ext cx="5061343" cy="510574"/>
          </a:xfrm>
          <a:prstGeom prst="rect">
            <a:avLst/>
          </a:prstGeom>
        </p:spPr>
      </p:pic>
    </p:spTree>
    <p:extLst>
      <p:ext uri="{BB962C8B-B14F-4D97-AF65-F5344CB8AC3E}">
        <p14:creationId xmlns:p14="http://schemas.microsoft.com/office/powerpoint/2010/main" val="97919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5491E-8E0D-3EE4-7557-13DDC929456B}"/>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Cross Validation</a:t>
            </a:r>
          </a:p>
        </p:txBody>
      </p:sp>
      <p:sp>
        <p:nvSpPr>
          <p:cNvPr id="3" name="Content Placeholder 2">
            <a:extLst>
              <a:ext uri="{FF2B5EF4-FFF2-40B4-BE49-F238E27FC236}">
                <a16:creationId xmlns:a16="http://schemas.microsoft.com/office/drawing/2014/main" id="{662EBA62-F0A2-0FBD-E0D3-40AF44A95804}"/>
              </a:ext>
            </a:extLst>
          </p:cNvPr>
          <p:cNvSpPr>
            <a:spLocks noGrp="1"/>
          </p:cNvSpPr>
          <p:nvPr>
            <p:ph idx="1"/>
          </p:nvPr>
        </p:nvSpPr>
        <p:spPr>
          <a:xfrm>
            <a:off x="459351" y="1891970"/>
            <a:ext cx="11242498" cy="4671492"/>
          </a:xfrm>
        </p:spPr>
        <p:txBody>
          <a:bodyPr anchor="ctr">
            <a:normAutofit fontScale="92500" lnSpcReduction="20000"/>
          </a:bodyPr>
          <a:lstStyle/>
          <a:p>
            <a:pPr algn="l">
              <a:buFont typeface="Arial" panose="020B0604020202020204" pitchFamily="34" charset="0"/>
              <a:buChar char="•"/>
            </a:pPr>
            <a:r>
              <a:rPr lang="en-US" sz="2400" b="1" i="1" dirty="0">
                <a:latin typeface="Arial Narrow" panose="020B0604020202020204" pitchFamily="34" charset="0"/>
                <a:cs typeface="Arial Narrow" panose="020B0604020202020204" pitchFamily="34" charset="0"/>
              </a:rPr>
              <a:t>Cross-validation</a:t>
            </a:r>
          </a:p>
          <a:p>
            <a:pPr marL="0" indent="0" algn="l">
              <a:buNone/>
            </a:pPr>
            <a:r>
              <a:rPr lang="en-US" sz="2400" i="1" dirty="0">
                <a:latin typeface="Arial Narrow" panose="020B0604020202020204" pitchFamily="34" charset="0"/>
                <a:cs typeface="Arial Narrow" panose="020B0604020202020204" pitchFamily="34" charset="0"/>
              </a:rPr>
              <a:t>1) </a:t>
            </a:r>
            <a:r>
              <a:rPr lang="en-US" sz="2600" i="1" dirty="0">
                <a:latin typeface="Arial Narrow" panose="020B0604020202020204" pitchFamily="34" charset="0"/>
                <a:cs typeface="Arial Narrow" panose="020B0604020202020204" pitchFamily="34" charset="0"/>
              </a:rPr>
              <a:t>Statistical technique to evaluate ML model performance and reliability.</a:t>
            </a:r>
          </a:p>
          <a:p>
            <a:pPr marL="0" indent="0" algn="l">
              <a:buNone/>
            </a:pPr>
            <a:r>
              <a:rPr lang="en-US" sz="2600" i="1" dirty="0">
                <a:latin typeface="Arial Narrow" panose="020B0604020202020204" pitchFamily="34" charset="0"/>
                <a:cs typeface="Arial Narrow" panose="020B0604020202020204" pitchFamily="34" charset="0"/>
              </a:rPr>
              <a:t>2) Involves splitting dataset into multiple subsets or "folds”.</a:t>
            </a:r>
          </a:p>
          <a:p>
            <a:pPr marL="0" indent="0" algn="l">
              <a:buNone/>
            </a:pPr>
            <a:r>
              <a:rPr lang="en-US" sz="2600" i="1" dirty="0">
                <a:latin typeface="Arial Narrow" panose="020B0604020202020204" pitchFamily="34" charset="0"/>
                <a:cs typeface="Arial Narrow" panose="020B0604020202020204" pitchFamily="34" charset="0"/>
              </a:rPr>
              <a:t>3) Model trained on some folds and tested on remaining fold.</a:t>
            </a:r>
          </a:p>
          <a:p>
            <a:pPr marL="0" indent="0" algn="l">
              <a:buNone/>
            </a:pPr>
            <a:r>
              <a:rPr lang="en-US" sz="2600" i="1" dirty="0">
                <a:latin typeface="Arial Narrow" panose="020B0604020202020204" pitchFamily="34" charset="0"/>
                <a:cs typeface="Arial Narrow" panose="020B0604020202020204" pitchFamily="34" charset="0"/>
              </a:rPr>
              <a:t>4) Process repeated several times.</a:t>
            </a:r>
          </a:p>
          <a:p>
            <a:pPr marL="0" indent="0" algn="l">
              <a:buNone/>
            </a:pPr>
            <a:r>
              <a:rPr lang="en-US" sz="2600" i="1" dirty="0">
                <a:latin typeface="Arial Narrow" panose="020B0604020202020204" pitchFamily="34" charset="0"/>
                <a:cs typeface="Arial Narrow" panose="020B0604020202020204" pitchFamily="34" charset="0"/>
              </a:rPr>
              <a:t>5) Assesses model's ability to generalize to unseen data.</a:t>
            </a:r>
          </a:p>
          <a:p>
            <a:pPr marL="0" indent="0" algn="l">
              <a:buNone/>
            </a:pPr>
            <a:endParaRPr lang="en-US" sz="2400" i="1" dirty="0">
              <a:latin typeface="Arial Narrow" panose="020B0604020202020204" pitchFamily="34" charset="0"/>
              <a:cs typeface="Arial Narrow" panose="020B0604020202020204" pitchFamily="34" charset="0"/>
            </a:endParaRPr>
          </a:p>
          <a:p>
            <a:pPr algn="l">
              <a:buFont typeface="Arial" panose="020B0604020202020204" pitchFamily="34" charset="0"/>
              <a:buChar char="•"/>
            </a:pPr>
            <a:r>
              <a:rPr lang="en-US" b="1" i="1" dirty="0">
                <a:latin typeface="Arial Narrow" panose="020B0604020202020204" pitchFamily="34" charset="0"/>
                <a:cs typeface="Arial Narrow" panose="020B0604020202020204" pitchFamily="34" charset="0"/>
              </a:rPr>
              <a:t>Error Analysis</a:t>
            </a:r>
          </a:p>
          <a:p>
            <a:pPr marL="0" indent="0" algn="l">
              <a:buNone/>
            </a:pPr>
            <a:r>
              <a:rPr lang="en-US" sz="2600" i="1" dirty="0">
                <a:latin typeface="Arial Narrow" panose="020B0604020202020204" pitchFamily="34" charset="0"/>
                <a:cs typeface="Arial Narrow" panose="020B0604020202020204" pitchFamily="34" charset="0"/>
              </a:rPr>
              <a:t>1) Helped identify high margins</a:t>
            </a:r>
          </a:p>
          <a:p>
            <a:pPr marL="0" indent="0" algn="l">
              <a:buNone/>
            </a:pPr>
            <a:r>
              <a:rPr lang="en-US" sz="2600" i="1" dirty="0">
                <a:latin typeface="Arial Narrow" panose="020B0604020202020204" pitchFamily="34" charset="0"/>
                <a:cs typeface="Arial Narrow" panose="020B0604020202020204" pitchFamily="34" charset="0"/>
              </a:rPr>
              <a:t>2) Guided switch to Random Forest for better predictions.</a:t>
            </a:r>
          </a:p>
          <a:p>
            <a:pPr marL="0" indent="0" algn="l">
              <a:buNone/>
            </a:pPr>
            <a:br>
              <a:rPr lang="en-US" sz="2600" i="1" dirty="0">
                <a:latin typeface="Arial Narrow" panose="020B0604020202020204" pitchFamily="34" charset="0"/>
                <a:cs typeface="Arial Narrow" panose="020B0604020202020204" pitchFamily="34" charset="0"/>
              </a:rPr>
            </a:br>
            <a:endParaRPr lang="en-AE" sz="2600" i="1"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3475846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BE3B4E-504A-974B-4701-0E5FED055ECB}"/>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panose="020B0604020202020204" pitchFamily="34" charset="0"/>
                <a:cs typeface="Arial" panose="020B0604020202020204" pitchFamily="34" charset="0"/>
              </a:rPr>
              <a:t>Background</a:t>
            </a:r>
          </a:p>
        </p:txBody>
      </p:sp>
      <p:sp>
        <p:nvSpPr>
          <p:cNvPr id="3" name="Content Placeholder 2">
            <a:extLst>
              <a:ext uri="{FF2B5EF4-FFF2-40B4-BE49-F238E27FC236}">
                <a16:creationId xmlns:a16="http://schemas.microsoft.com/office/drawing/2014/main" id="{A9B196C2-C163-27BC-01EB-A8EE95DADF54}"/>
              </a:ext>
            </a:extLst>
          </p:cNvPr>
          <p:cNvSpPr>
            <a:spLocks noGrp="1"/>
          </p:cNvSpPr>
          <p:nvPr>
            <p:ph idx="1"/>
          </p:nvPr>
        </p:nvSpPr>
        <p:spPr>
          <a:xfrm>
            <a:off x="210065" y="1885279"/>
            <a:ext cx="6981567" cy="4552591"/>
          </a:xfrm>
        </p:spPr>
        <p:txBody>
          <a:bodyPr anchor="ctr">
            <a:normAutofit/>
          </a:bodyPr>
          <a:lstStyle/>
          <a:p>
            <a:r>
              <a:rPr lang="en-US" sz="2400" i="1" dirty="0">
                <a:latin typeface="Arial Narrow" panose="020B0604020202020204" pitchFamily="34" charset="0"/>
                <a:cs typeface="Arial Narrow" panose="020B0604020202020204" pitchFamily="34" charset="0"/>
              </a:rPr>
              <a:t>Car valuation is essential for buyers, sellers, and organizations in the ever-changing automotive market.</a:t>
            </a:r>
          </a:p>
          <a:p>
            <a:r>
              <a:rPr lang="en-US" sz="2400" i="1" dirty="0">
                <a:latin typeface="Arial Narrow" panose="020B0604020202020204" pitchFamily="34" charset="0"/>
                <a:cs typeface="Arial Narrow" panose="020B0604020202020204" pitchFamily="34" charset="0"/>
              </a:rPr>
              <a:t>The following factors such as brand reputation, mileage, fuel type, vehicle age and change in market trends affect the car prices. </a:t>
            </a:r>
          </a:p>
          <a:p>
            <a:r>
              <a:rPr lang="en-US" sz="2400" i="1" dirty="0">
                <a:latin typeface="Arial Narrow" panose="020B0604020202020204" pitchFamily="34" charset="0"/>
                <a:cs typeface="Arial Narrow" panose="020B0604020202020204" pitchFamily="34" charset="0"/>
              </a:rPr>
              <a:t>With advancements in big data and machine learning, the industry can leverage data-driven methods to refine car price predictions.</a:t>
            </a:r>
          </a:p>
          <a:p>
            <a:endParaRPr lang="en-AE" sz="2000" dirty="0"/>
          </a:p>
        </p:txBody>
      </p:sp>
      <p:pic>
        <p:nvPicPr>
          <p:cNvPr id="1028" name="Picture 4" descr="How does mileage affect your car's value? | Carwow">
            <a:extLst>
              <a:ext uri="{FF2B5EF4-FFF2-40B4-BE49-F238E27FC236}">
                <a16:creationId xmlns:a16="http://schemas.microsoft.com/office/drawing/2014/main" id="{E4221B21-8698-4FD2-74FC-B59B04EEF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064" y="1908811"/>
            <a:ext cx="4913871" cy="304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151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7" name="Rectangle 26">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46EEF6C-63B3-95C8-0D2D-B88D470902E9}"/>
              </a:ext>
            </a:extLst>
          </p:cNvPr>
          <p:cNvSpPr>
            <a:spLocks noGrp="1"/>
          </p:cNvSpPr>
          <p:nvPr>
            <p:ph type="title"/>
          </p:nvPr>
        </p:nvSpPr>
        <p:spPr>
          <a:xfrm>
            <a:off x="1371598" y="319314"/>
            <a:ext cx="9477377" cy="1030515"/>
          </a:xfrm>
        </p:spPr>
        <p:txBody>
          <a:bodyPr anchor="ct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Cross-Validation Results </a:t>
            </a:r>
          </a:p>
        </p:txBody>
      </p:sp>
      <p:pic>
        <p:nvPicPr>
          <p:cNvPr id="17" name="Picture 16" descr="A black background with white text&#10;&#10;Description automatically generated">
            <a:extLst>
              <a:ext uri="{FF2B5EF4-FFF2-40B4-BE49-F238E27FC236}">
                <a16:creationId xmlns:a16="http://schemas.microsoft.com/office/drawing/2014/main" id="{E4BB2C55-489C-FD3B-C90B-AE7EC8F10158}"/>
              </a:ext>
            </a:extLst>
          </p:cNvPr>
          <p:cNvPicPr>
            <a:picLocks noChangeAspect="1"/>
          </p:cNvPicPr>
          <p:nvPr/>
        </p:nvPicPr>
        <p:blipFill>
          <a:blip r:embed="rId2"/>
          <a:stretch>
            <a:fillRect/>
          </a:stretch>
        </p:blipFill>
        <p:spPr>
          <a:xfrm>
            <a:off x="7286337" y="4542604"/>
            <a:ext cx="4281546" cy="951454"/>
          </a:xfrm>
          <a:prstGeom prst="rect">
            <a:avLst/>
          </a:prstGeom>
        </p:spPr>
      </p:pic>
      <p:sp>
        <p:nvSpPr>
          <p:cNvPr id="19" name="Content Placeholder 18">
            <a:extLst>
              <a:ext uri="{FF2B5EF4-FFF2-40B4-BE49-F238E27FC236}">
                <a16:creationId xmlns:a16="http://schemas.microsoft.com/office/drawing/2014/main" id="{F24C67BD-F032-88D4-A686-22DCB9D0D3C1}"/>
              </a:ext>
            </a:extLst>
          </p:cNvPr>
          <p:cNvSpPr>
            <a:spLocks noGrp="1"/>
          </p:cNvSpPr>
          <p:nvPr>
            <p:ph idx="1"/>
          </p:nvPr>
        </p:nvSpPr>
        <p:spPr>
          <a:xfrm>
            <a:off x="395415" y="1669143"/>
            <a:ext cx="6252520" cy="4869543"/>
          </a:xfrm>
        </p:spPr>
        <p:txBody>
          <a:bodyPr>
            <a:normAutofit/>
          </a:bodyPr>
          <a:lstStyle/>
          <a:p>
            <a:pPr algn="l">
              <a:buFont typeface="Arial" panose="020B0604020202020204" pitchFamily="34" charset="0"/>
              <a:buChar char="•"/>
            </a:pPr>
            <a:r>
              <a:rPr lang="en-US" sz="2400" b="1" i="1" dirty="0">
                <a:latin typeface="Arial Narrow" panose="020B0604020202020204" pitchFamily="34" charset="0"/>
                <a:cs typeface="Arial Narrow" panose="020B0604020202020204" pitchFamily="34" charset="0"/>
              </a:rPr>
              <a:t>Random Forest Regressor:</a:t>
            </a:r>
          </a:p>
          <a:p>
            <a:pPr marL="0" indent="0" algn="l">
              <a:buNone/>
            </a:pPr>
            <a:r>
              <a:rPr lang="en-US" sz="2400" i="1" dirty="0">
                <a:latin typeface="Arial Narrow" panose="020B0604020202020204" pitchFamily="34" charset="0"/>
                <a:cs typeface="Arial Narrow" panose="020B0604020202020204" pitchFamily="34" charset="0"/>
              </a:rPr>
              <a:t>  1) Explains more variance</a:t>
            </a:r>
          </a:p>
          <a:p>
            <a:pPr marL="0" indent="0" algn="l">
              <a:buNone/>
            </a:pPr>
            <a:r>
              <a:rPr lang="en-US" sz="2400" i="1" dirty="0">
                <a:latin typeface="Arial Narrow" panose="020B0604020202020204" pitchFamily="34" charset="0"/>
                <a:cs typeface="Arial Narrow" panose="020B0604020202020204" pitchFamily="34" charset="0"/>
              </a:rPr>
              <a:t>  2) Generalizes better across different folds</a:t>
            </a:r>
          </a:p>
          <a:p>
            <a:pPr marL="0" indent="0" algn="l">
              <a:buNone/>
            </a:pPr>
            <a:r>
              <a:rPr lang="en-US" sz="2400" i="1" dirty="0">
                <a:latin typeface="Arial Narrow" panose="020B0604020202020204" pitchFamily="34" charset="0"/>
                <a:cs typeface="Arial Narrow" panose="020B0604020202020204" pitchFamily="34" charset="0"/>
              </a:rPr>
              <a:t>  3) Shows stronger predictive accuracy and stability</a:t>
            </a:r>
          </a:p>
          <a:p>
            <a:pPr marL="0" indent="0" algn="l">
              <a:buNone/>
            </a:pPr>
            <a:r>
              <a:rPr lang="en-US" sz="2400" i="1" dirty="0">
                <a:latin typeface="Arial Narrow" panose="020B0604020202020204" pitchFamily="34" charset="0"/>
                <a:cs typeface="Arial Narrow" panose="020B0604020202020204" pitchFamily="34" charset="0"/>
              </a:rPr>
              <a:t>  4) Explains 88% of the variance in car prices</a:t>
            </a:r>
          </a:p>
          <a:p>
            <a:pPr>
              <a:buFont typeface="Arial" panose="020B0604020202020204" pitchFamily="34" charset="0"/>
              <a:buChar char="•"/>
            </a:pPr>
            <a:r>
              <a:rPr lang="en-US" sz="2400" i="1" dirty="0">
                <a:latin typeface="Arial Narrow" panose="020B0604020202020204" pitchFamily="34" charset="0"/>
                <a:cs typeface="Arial Narrow" panose="020B0604020202020204" pitchFamily="34" charset="0"/>
              </a:rPr>
              <a:t>Random Forest demonstrates superior performance in predicting car prices</a:t>
            </a:r>
          </a:p>
          <a:p>
            <a:pPr>
              <a:buFont typeface="Arial" panose="020B0604020202020204" pitchFamily="34" charset="0"/>
              <a:buChar char="•"/>
            </a:pPr>
            <a:r>
              <a:rPr lang="en-US" sz="2400" i="1" dirty="0">
                <a:latin typeface="Arial Narrow" panose="020B0604020202020204" pitchFamily="34" charset="0"/>
                <a:cs typeface="Arial Narrow" panose="020B0604020202020204" pitchFamily="34" charset="0"/>
              </a:rPr>
              <a:t>More reliable for practical applications in the automotive market</a:t>
            </a:r>
            <a:r>
              <a:rPr lang="en-AE" sz="2400" i="1" dirty="0">
                <a:latin typeface="Arial Narrow" panose="020B0604020202020204" pitchFamily="34" charset="0"/>
                <a:cs typeface="Arial Narrow" panose="020B0604020202020204" pitchFamily="34" charset="0"/>
              </a:rPr>
              <a:t>.</a:t>
            </a:r>
            <a:endParaRPr lang="en-US" sz="2400" i="1" dirty="0">
              <a:latin typeface="Arial Narrow" panose="020B0604020202020204" pitchFamily="34" charset="0"/>
              <a:cs typeface="Arial Narrow" panose="020B0604020202020204" pitchFamily="34" charset="0"/>
            </a:endParaRPr>
          </a:p>
        </p:txBody>
      </p:sp>
      <p:pic>
        <p:nvPicPr>
          <p:cNvPr id="4" name="Picture 3">
            <a:extLst>
              <a:ext uri="{FF2B5EF4-FFF2-40B4-BE49-F238E27FC236}">
                <a16:creationId xmlns:a16="http://schemas.microsoft.com/office/drawing/2014/main" id="{8542AA09-62B8-FEAB-5EAE-4D43A8DAAEC9}"/>
              </a:ext>
            </a:extLst>
          </p:cNvPr>
          <p:cNvPicPr>
            <a:picLocks noChangeAspect="1"/>
          </p:cNvPicPr>
          <p:nvPr/>
        </p:nvPicPr>
        <p:blipFill>
          <a:blip r:embed="rId3"/>
          <a:stretch>
            <a:fillRect/>
          </a:stretch>
        </p:blipFill>
        <p:spPr>
          <a:xfrm>
            <a:off x="7286337" y="3635760"/>
            <a:ext cx="4032633" cy="3873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2AA020-A30E-F90A-D832-A0E7A071A369}"/>
              </a:ext>
            </a:extLst>
          </p:cNvPr>
          <p:cNvPicPr>
            <a:picLocks noChangeAspect="1"/>
          </p:cNvPicPr>
          <p:nvPr/>
        </p:nvPicPr>
        <p:blipFill>
          <a:blip r:embed="rId4"/>
          <a:stretch>
            <a:fillRect/>
          </a:stretch>
        </p:blipFill>
        <p:spPr>
          <a:xfrm>
            <a:off x="7236401" y="2271818"/>
            <a:ext cx="4082569" cy="772378"/>
          </a:xfrm>
          <a:prstGeom prst="rect">
            <a:avLst/>
          </a:prstGeom>
        </p:spPr>
      </p:pic>
    </p:spTree>
    <p:extLst>
      <p:ext uri="{BB962C8B-B14F-4D97-AF65-F5344CB8AC3E}">
        <p14:creationId xmlns:p14="http://schemas.microsoft.com/office/powerpoint/2010/main" val="2040692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98A220-45D3-51F9-9DDF-570356C0DBF1}"/>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Feature Engineering </a:t>
            </a:r>
          </a:p>
        </p:txBody>
      </p:sp>
      <p:sp>
        <p:nvSpPr>
          <p:cNvPr id="3" name="Content Placeholder 2">
            <a:extLst>
              <a:ext uri="{FF2B5EF4-FFF2-40B4-BE49-F238E27FC236}">
                <a16:creationId xmlns:a16="http://schemas.microsoft.com/office/drawing/2014/main" id="{50E240FC-231C-3B52-10F5-08251B35A7C8}"/>
              </a:ext>
            </a:extLst>
          </p:cNvPr>
          <p:cNvSpPr>
            <a:spLocks noGrp="1"/>
          </p:cNvSpPr>
          <p:nvPr>
            <p:ph idx="1"/>
          </p:nvPr>
        </p:nvSpPr>
        <p:spPr>
          <a:xfrm>
            <a:off x="459350" y="1754660"/>
            <a:ext cx="11254855" cy="3819875"/>
          </a:xfrm>
        </p:spPr>
        <p:txBody>
          <a:bodyPr anchor="ctr">
            <a:normAutofit/>
          </a:bodyPr>
          <a:lstStyle/>
          <a:p>
            <a:pPr algn="l">
              <a:buFont typeface="Arial" panose="020B0604020202020204" pitchFamily="34" charset="0"/>
              <a:buChar char="•"/>
            </a:pPr>
            <a:r>
              <a:rPr lang="en-US" b="1" i="1" dirty="0">
                <a:latin typeface="Arial Narrow" panose="020B0604020202020204" pitchFamily="34" charset="0"/>
                <a:cs typeface="Arial Narrow" panose="020B0604020202020204" pitchFamily="34" charset="0"/>
              </a:rPr>
              <a:t>Feature Engineering:</a:t>
            </a:r>
            <a:br>
              <a:rPr lang="en-US" b="1" i="1" dirty="0">
                <a:latin typeface="Arial Narrow" panose="020B0604020202020204" pitchFamily="34" charset="0"/>
                <a:cs typeface="Arial Narrow" panose="020B0604020202020204" pitchFamily="34" charset="0"/>
              </a:rPr>
            </a:br>
            <a:r>
              <a:rPr lang="en-US" i="1" dirty="0">
                <a:latin typeface="Arial Narrow" panose="020B0604020202020204" pitchFamily="34" charset="0"/>
                <a:cs typeface="Arial Narrow" panose="020B0604020202020204" pitchFamily="34" charset="0"/>
              </a:rPr>
              <a:t>1) Process of transforming raw data into meaningful features.</a:t>
            </a:r>
          </a:p>
          <a:p>
            <a:pPr marL="0" indent="0" algn="l">
              <a:buNone/>
            </a:pPr>
            <a:r>
              <a:rPr lang="en-US" i="1" dirty="0">
                <a:latin typeface="Arial Narrow" panose="020B0604020202020204" pitchFamily="34" charset="0"/>
                <a:cs typeface="Arial Narrow" panose="020B0604020202020204" pitchFamily="34" charset="0"/>
              </a:rPr>
              <a:t>   2) Represents underlying patterns in the dataset better.</a:t>
            </a:r>
          </a:p>
          <a:p>
            <a:pPr marL="0" indent="0" algn="l">
              <a:buNone/>
            </a:pPr>
            <a:r>
              <a:rPr lang="en-US" i="1" dirty="0">
                <a:latin typeface="Arial Narrow" panose="020B0604020202020204" pitchFamily="34" charset="0"/>
                <a:cs typeface="Arial Narrow" panose="020B0604020202020204" pitchFamily="34" charset="0"/>
              </a:rPr>
              <a:t>   3) Makes it easier for ML algorithms to learn and predict accurately.</a:t>
            </a:r>
          </a:p>
          <a:p>
            <a:pPr marL="0" indent="0">
              <a:buNone/>
            </a:pPr>
            <a:br>
              <a:rPr lang="en-US" sz="1400" i="1" dirty="0">
                <a:latin typeface="Arial Narrow" panose="020B0604020202020204" pitchFamily="34" charset="0"/>
                <a:cs typeface="Arial Narrow" panose="020B0604020202020204" pitchFamily="34" charset="0"/>
              </a:rPr>
            </a:br>
            <a:endParaRPr lang="en-AE" sz="2000" i="1" dirty="0">
              <a:latin typeface="Arial Narrow" panose="020B0604020202020204" pitchFamily="34" charset="0"/>
              <a:cs typeface="Arial Narrow" panose="020B0604020202020204" pitchFamily="34" charset="0"/>
            </a:endParaRPr>
          </a:p>
        </p:txBody>
      </p:sp>
      <p:pic>
        <p:nvPicPr>
          <p:cNvPr id="5" name="Picture 4">
            <a:extLst>
              <a:ext uri="{FF2B5EF4-FFF2-40B4-BE49-F238E27FC236}">
                <a16:creationId xmlns:a16="http://schemas.microsoft.com/office/drawing/2014/main" id="{720E0E99-3EFC-DE01-A53D-402C58E12731}"/>
              </a:ext>
            </a:extLst>
          </p:cNvPr>
          <p:cNvPicPr>
            <a:picLocks noChangeAspect="1"/>
          </p:cNvPicPr>
          <p:nvPr/>
        </p:nvPicPr>
        <p:blipFill>
          <a:blip r:embed="rId2"/>
          <a:srcRect l="773" r="44410"/>
          <a:stretch/>
        </p:blipFill>
        <p:spPr>
          <a:xfrm>
            <a:off x="598738" y="4966224"/>
            <a:ext cx="10994520" cy="1248244"/>
          </a:xfrm>
          <a:prstGeom prst="rect">
            <a:avLst/>
          </a:prstGeom>
        </p:spPr>
      </p:pic>
    </p:spTree>
    <p:extLst>
      <p:ext uri="{BB962C8B-B14F-4D97-AF65-F5344CB8AC3E}">
        <p14:creationId xmlns:p14="http://schemas.microsoft.com/office/powerpoint/2010/main" val="3164939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03A1A9-6823-E702-8C9C-036272BA0AAF}"/>
              </a:ext>
            </a:extLst>
          </p:cNvPr>
          <p:cNvSpPr>
            <a:spLocks noGrp="1"/>
          </p:cNvSpPr>
          <p:nvPr>
            <p:ph type="title"/>
          </p:nvPr>
        </p:nvSpPr>
        <p:spPr>
          <a:xfrm>
            <a:off x="2689151" y="207554"/>
            <a:ext cx="7063721" cy="1003408"/>
          </a:xfrm>
        </p:spPr>
        <p:txBody>
          <a:bodyPr vert="horz" lIns="91440" tIns="45720" rIns="91440" bIns="45720" rtlCol="0" anchor="ctr">
            <a:normAutofit/>
          </a:bodyPr>
          <a:lstStyle/>
          <a:p>
            <a:pPr algn="ctr"/>
            <a:r>
              <a:rPr lang="en-US" sz="4000" b="1" i="1" kern="1200" dirty="0">
                <a:solidFill>
                  <a:srgbClr val="FFFFFF"/>
                </a:solidFill>
                <a:latin typeface="+mj-lt"/>
                <a:ea typeface="+mj-ea"/>
                <a:cs typeface="+mj-cs"/>
              </a:rPr>
              <a:t>Results </a:t>
            </a:r>
          </a:p>
        </p:txBody>
      </p:sp>
      <p:sp>
        <p:nvSpPr>
          <p:cNvPr id="12" name="Content Placeholder 11">
            <a:extLst>
              <a:ext uri="{FF2B5EF4-FFF2-40B4-BE49-F238E27FC236}">
                <a16:creationId xmlns:a16="http://schemas.microsoft.com/office/drawing/2014/main" id="{B73040C9-7C92-46EB-56DF-B6BC8A2A9F9A}"/>
              </a:ext>
            </a:extLst>
          </p:cNvPr>
          <p:cNvSpPr>
            <a:spLocks noGrp="1"/>
          </p:cNvSpPr>
          <p:nvPr>
            <p:ph idx="1"/>
          </p:nvPr>
        </p:nvSpPr>
        <p:spPr>
          <a:xfrm>
            <a:off x="141460" y="1781864"/>
            <a:ext cx="11832237" cy="2120020"/>
          </a:xfrm>
        </p:spPr>
        <p:txBody>
          <a:bodyPr>
            <a:normAutofit/>
          </a:bodyPr>
          <a:lstStyle/>
          <a:p>
            <a:r>
              <a:rPr lang="en-US" sz="2000" i="1" dirty="0">
                <a:latin typeface="Arial Narrow" panose="020B0604020202020204" pitchFamily="34" charset="0"/>
                <a:cs typeface="Arial Narrow" panose="020B0604020202020204" pitchFamily="34" charset="0"/>
              </a:rPr>
              <a:t>The Random Forest model showed the best performance with a high R² of 97.33%, indicating a strong predictive capability.</a:t>
            </a:r>
          </a:p>
          <a:p>
            <a:r>
              <a:rPr lang="en-US" sz="2000" i="1" dirty="0">
                <a:latin typeface="Arial Narrow" panose="020B0604020202020204" pitchFamily="34" charset="0"/>
                <a:cs typeface="Arial Narrow" panose="020B0604020202020204" pitchFamily="34" charset="0"/>
              </a:rPr>
              <a:t>Gradient Boosting also performed well with an R² of 96.67%, making it a competitive model.</a:t>
            </a:r>
          </a:p>
          <a:p>
            <a:r>
              <a:rPr lang="en-US" sz="2000" i="1" dirty="0">
                <a:latin typeface="Arial Narrow" panose="020B0604020202020204" pitchFamily="34" charset="0"/>
                <a:cs typeface="Arial Narrow" panose="020B0604020202020204" pitchFamily="34" charset="0"/>
              </a:rPr>
              <a:t>Linear Regression, although performing well after the inclusion of polynomial features, had the lowest R² of 83.68%, which still reflects an improvement over the baseline linear model.</a:t>
            </a:r>
          </a:p>
          <a:p>
            <a:r>
              <a:rPr lang="en-US" sz="2000" i="1" dirty="0">
                <a:latin typeface="Arial Narrow" panose="020B0604020202020204" pitchFamily="34" charset="0"/>
                <a:cs typeface="Arial Narrow" panose="020B0604020202020204" pitchFamily="34" charset="0"/>
              </a:rPr>
              <a:t>Overall, the process of refining the feature set, experimenting with different models, and applying feature engineering has proven to be crucial in developing a robust, high-performing car price prediction model.</a:t>
            </a:r>
            <a:endParaRPr lang="en-AE" sz="2000" i="1" dirty="0">
              <a:latin typeface="Arial Narrow" panose="020B0604020202020204" pitchFamily="34" charset="0"/>
              <a:cs typeface="Arial Narrow" panose="020B0604020202020204" pitchFamily="34" charset="0"/>
            </a:endParaRPr>
          </a:p>
        </p:txBody>
      </p:sp>
      <p:pic>
        <p:nvPicPr>
          <p:cNvPr id="6" name="Picture 5" descr="A graph showing the difference between a car price and a car price&#10;&#10;Description automatically generated">
            <a:extLst>
              <a:ext uri="{FF2B5EF4-FFF2-40B4-BE49-F238E27FC236}">
                <a16:creationId xmlns:a16="http://schemas.microsoft.com/office/drawing/2014/main" id="{EC4FD6C5-8D8A-045C-EA56-A0592B7BADA4}"/>
              </a:ext>
            </a:extLst>
          </p:cNvPr>
          <p:cNvPicPr>
            <a:picLocks noChangeAspect="1"/>
          </p:cNvPicPr>
          <p:nvPr/>
        </p:nvPicPr>
        <p:blipFill>
          <a:blip r:embed="rId3"/>
          <a:stretch>
            <a:fillRect/>
          </a:stretch>
        </p:blipFill>
        <p:spPr>
          <a:xfrm>
            <a:off x="141461" y="4107792"/>
            <a:ext cx="3985696" cy="2542654"/>
          </a:xfrm>
          <a:prstGeom prst="rect">
            <a:avLst/>
          </a:prstGeom>
        </p:spPr>
      </p:pic>
      <p:pic>
        <p:nvPicPr>
          <p:cNvPr id="8" name="Picture 7" descr="A graph showing the difference between a car and a model&#10;&#10;Description automatically generated">
            <a:extLst>
              <a:ext uri="{FF2B5EF4-FFF2-40B4-BE49-F238E27FC236}">
                <a16:creationId xmlns:a16="http://schemas.microsoft.com/office/drawing/2014/main" id="{F9273D2C-0FF0-179A-6481-A6ED52AEDD94}"/>
              </a:ext>
            </a:extLst>
          </p:cNvPr>
          <p:cNvPicPr>
            <a:picLocks noChangeAspect="1"/>
          </p:cNvPicPr>
          <p:nvPr/>
        </p:nvPicPr>
        <p:blipFill>
          <a:blip r:embed="rId4"/>
          <a:stretch>
            <a:fillRect/>
          </a:stretch>
        </p:blipFill>
        <p:spPr>
          <a:xfrm>
            <a:off x="4280670" y="4107792"/>
            <a:ext cx="3486471" cy="2542654"/>
          </a:xfrm>
          <a:prstGeom prst="rect">
            <a:avLst/>
          </a:prstGeom>
        </p:spPr>
      </p:pic>
      <p:pic>
        <p:nvPicPr>
          <p:cNvPr id="11" name="Picture 10" descr="A graph showing the difference between a car and a model&#10;&#10;Description automatically generated">
            <a:extLst>
              <a:ext uri="{FF2B5EF4-FFF2-40B4-BE49-F238E27FC236}">
                <a16:creationId xmlns:a16="http://schemas.microsoft.com/office/drawing/2014/main" id="{4BB233E5-B8F5-E729-5D58-56978B275A12}"/>
              </a:ext>
            </a:extLst>
          </p:cNvPr>
          <p:cNvPicPr>
            <a:picLocks noChangeAspect="1"/>
          </p:cNvPicPr>
          <p:nvPr/>
        </p:nvPicPr>
        <p:blipFill>
          <a:blip r:embed="rId5"/>
          <a:stretch>
            <a:fillRect/>
          </a:stretch>
        </p:blipFill>
        <p:spPr>
          <a:xfrm>
            <a:off x="7920654" y="4107792"/>
            <a:ext cx="4139209" cy="2456874"/>
          </a:xfrm>
          <a:prstGeom prst="rect">
            <a:avLst/>
          </a:prstGeom>
        </p:spPr>
      </p:pic>
    </p:spTree>
    <p:extLst>
      <p:ext uri="{BB962C8B-B14F-4D97-AF65-F5344CB8AC3E}">
        <p14:creationId xmlns:p14="http://schemas.microsoft.com/office/powerpoint/2010/main" val="3561548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21668-3932-D797-D4A7-3A6FAFABBF52}"/>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Conclusion</a:t>
            </a:r>
          </a:p>
        </p:txBody>
      </p:sp>
      <p:sp>
        <p:nvSpPr>
          <p:cNvPr id="3" name="Content Placeholder 2">
            <a:extLst>
              <a:ext uri="{FF2B5EF4-FFF2-40B4-BE49-F238E27FC236}">
                <a16:creationId xmlns:a16="http://schemas.microsoft.com/office/drawing/2014/main" id="{0F95AA17-4AEB-33A9-0D2F-A36A5C68FDE8}"/>
              </a:ext>
            </a:extLst>
          </p:cNvPr>
          <p:cNvSpPr>
            <a:spLocks noGrp="1"/>
          </p:cNvSpPr>
          <p:nvPr>
            <p:ph idx="1"/>
          </p:nvPr>
        </p:nvSpPr>
        <p:spPr>
          <a:xfrm>
            <a:off x="148282" y="1789100"/>
            <a:ext cx="11528854" cy="4671492"/>
          </a:xfrm>
        </p:spPr>
        <p:txBody>
          <a:bodyPr anchor="ctr">
            <a:normAutofit/>
          </a:bodyPr>
          <a:lstStyle/>
          <a:p>
            <a:r>
              <a:rPr lang="en-US" sz="2400" i="1" dirty="0">
                <a:latin typeface="Arial Narrow" panose="020B0604020202020204" pitchFamily="34" charset="0"/>
                <a:cs typeface="Arial Narrow" panose="020B0604020202020204" pitchFamily="34" charset="0"/>
              </a:rPr>
              <a:t>The project demonstrated the significant impact of feature engineering and model refinement in car price prediction, with the Random Forest model achieving the highest accuracy, an R² of 97.33%. </a:t>
            </a:r>
          </a:p>
          <a:p>
            <a:r>
              <a:rPr lang="en-US" sz="2400" i="1" dirty="0">
                <a:latin typeface="Arial Narrow" panose="020B0604020202020204" pitchFamily="34" charset="0"/>
                <a:cs typeface="Arial Narrow" panose="020B0604020202020204" pitchFamily="34" charset="0"/>
              </a:rPr>
              <a:t>The Gradient Boosting model also performed strongly with an R² of 96.67%, while the Linear Regression model with polynomial features improved to an R² of 83.68%, though it still lagged behind the ensemble methods. </a:t>
            </a:r>
          </a:p>
          <a:p>
            <a:r>
              <a:rPr lang="en-US" sz="2400" i="1" dirty="0">
                <a:latin typeface="Arial Narrow" panose="020B0604020202020204" pitchFamily="34" charset="0"/>
                <a:cs typeface="Arial Narrow" panose="020B0604020202020204" pitchFamily="34" charset="0"/>
              </a:rPr>
              <a:t>These results highlight the importance of iterative model improvement, which can be applied across various industries like marketing, healthcare, and finance for accurate predictions and informed decision-making.</a:t>
            </a:r>
          </a:p>
        </p:txBody>
      </p:sp>
    </p:spTree>
    <p:extLst>
      <p:ext uri="{BB962C8B-B14F-4D97-AF65-F5344CB8AC3E}">
        <p14:creationId xmlns:p14="http://schemas.microsoft.com/office/powerpoint/2010/main" val="1050753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B0912AF-96B7-1234-761B-906783E164D0}"/>
              </a:ext>
            </a:extLst>
          </p:cNvPr>
          <p:cNvSpPr>
            <a:spLocks noGrp="1"/>
          </p:cNvSpPr>
          <p:nvPr>
            <p:ph type="title"/>
          </p:nvPr>
        </p:nvSpPr>
        <p:spPr>
          <a:xfrm>
            <a:off x="1314824" y="1989438"/>
            <a:ext cx="10053763" cy="1674138"/>
          </a:xfrm>
        </p:spPr>
        <p:txBody>
          <a:bodyPr vert="horz" lIns="91440" tIns="45720" rIns="91440" bIns="45720" rtlCol="0" anchor="b">
            <a:normAutofit/>
          </a:bodyPr>
          <a:lstStyle/>
          <a:p>
            <a:pPr algn="ctr"/>
            <a:r>
              <a:rPr lang="en-US" sz="6600" b="1" i="1" kern="1200" dirty="0">
                <a:solidFill>
                  <a:srgbClr val="FFFFFF"/>
                </a:solidFill>
                <a:latin typeface="Arial Narrow" panose="020B0604020202020204" pitchFamily="34" charset="0"/>
                <a:cs typeface="Arial Narrow" panose="020B0604020202020204" pitchFamily="34" charset="0"/>
              </a:rPr>
              <a:t>THANK YOU</a:t>
            </a:r>
          </a:p>
        </p:txBody>
      </p:sp>
    </p:spTree>
    <p:extLst>
      <p:ext uri="{BB962C8B-B14F-4D97-AF65-F5344CB8AC3E}">
        <p14:creationId xmlns:p14="http://schemas.microsoft.com/office/powerpoint/2010/main" val="86712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62AB0E-1466-DA69-ECEC-61A1D0288329}"/>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Project Overview</a:t>
            </a:r>
          </a:p>
        </p:txBody>
      </p:sp>
      <p:sp>
        <p:nvSpPr>
          <p:cNvPr id="3" name="Content Placeholder 2">
            <a:extLst>
              <a:ext uri="{FF2B5EF4-FFF2-40B4-BE49-F238E27FC236}">
                <a16:creationId xmlns:a16="http://schemas.microsoft.com/office/drawing/2014/main" id="{2A1B490A-3020-A659-3F0F-A77C59CF38E5}"/>
              </a:ext>
            </a:extLst>
          </p:cNvPr>
          <p:cNvSpPr>
            <a:spLocks noGrp="1"/>
          </p:cNvSpPr>
          <p:nvPr>
            <p:ph idx="1"/>
          </p:nvPr>
        </p:nvSpPr>
        <p:spPr>
          <a:xfrm>
            <a:off x="459351" y="1891970"/>
            <a:ext cx="11143644" cy="4545900"/>
          </a:xfrm>
        </p:spPr>
        <p:txBody>
          <a:bodyPr anchor="ctr">
            <a:normAutofit/>
          </a:bodyPr>
          <a:lstStyle/>
          <a:p>
            <a:pPr>
              <a:buFont typeface="Arial" panose="020B0604020202020204" pitchFamily="34" charset="0"/>
              <a:buChar char="•"/>
            </a:pPr>
            <a:r>
              <a:rPr lang="en-US" sz="2000" i="1" dirty="0">
                <a:latin typeface="Arial Narrow" panose="020B0604020202020204" pitchFamily="34" charset="0"/>
                <a:cs typeface="Arial Narrow" panose="020B0604020202020204" pitchFamily="34" charset="0"/>
              </a:rPr>
              <a:t>The project utilizes machine learning techniques to predict car prices.</a:t>
            </a:r>
          </a:p>
          <a:p>
            <a:pPr>
              <a:buFont typeface="Arial" panose="020B0604020202020204" pitchFamily="34" charset="0"/>
              <a:buChar char="•"/>
            </a:pPr>
            <a:r>
              <a:rPr lang="en-US" sz="2000" i="1" dirty="0">
                <a:latin typeface="Arial Narrow" panose="020B0604020202020204" pitchFamily="34" charset="0"/>
                <a:cs typeface="Arial Narrow" panose="020B0604020202020204" pitchFamily="34" charset="0"/>
              </a:rPr>
              <a:t>Key steps include:</a:t>
            </a:r>
          </a:p>
          <a:p>
            <a:pPr marL="742950" lvl="1" indent="-285750">
              <a:buFont typeface="Arial" panose="020B0604020202020204" pitchFamily="34" charset="0"/>
              <a:buChar char="•"/>
            </a:pPr>
            <a:r>
              <a:rPr lang="en-US" sz="2000" i="1" dirty="0">
                <a:latin typeface="Arial Narrow" panose="020B0604020202020204" pitchFamily="34" charset="0"/>
                <a:cs typeface="Arial Narrow" panose="020B0604020202020204" pitchFamily="34" charset="0"/>
              </a:rPr>
              <a:t>Data preprocessing to clean and prepare data.</a:t>
            </a:r>
          </a:p>
          <a:p>
            <a:pPr marL="742950" lvl="1" indent="-285750">
              <a:buFont typeface="Arial" panose="020B0604020202020204" pitchFamily="34" charset="0"/>
              <a:buChar char="•"/>
            </a:pPr>
            <a:r>
              <a:rPr lang="en-US" sz="2000" i="1" dirty="0">
                <a:latin typeface="Arial Narrow" panose="020B0604020202020204" pitchFamily="34" charset="0"/>
                <a:cs typeface="Arial Narrow" panose="020B0604020202020204" pitchFamily="34" charset="0"/>
              </a:rPr>
              <a:t>Feature engineering to extract meaningful insights.</a:t>
            </a:r>
          </a:p>
          <a:p>
            <a:pPr marL="742950" lvl="1" indent="-285750">
              <a:buFont typeface="Arial" panose="020B0604020202020204" pitchFamily="34" charset="0"/>
              <a:buChar char="•"/>
            </a:pPr>
            <a:r>
              <a:rPr lang="en-US" sz="2000" i="1" dirty="0">
                <a:latin typeface="Arial Narrow" panose="020B0604020202020204" pitchFamily="34" charset="0"/>
                <a:cs typeface="Arial Narrow" panose="020B0604020202020204" pitchFamily="34" charset="0"/>
              </a:rPr>
              <a:t>Model evaluation to ensure accurate and reliable predictions.</a:t>
            </a:r>
          </a:p>
          <a:p>
            <a:pPr>
              <a:buFont typeface="Arial" panose="020B0604020202020204" pitchFamily="34" charset="0"/>
              <a:buChar char="•"/>
            </a:pPr>
            <a:r>
              <a:rPr lang="en-US" sz="2000" i="1" dirty="0">
                <a:latin typeface="Arial Narrow" panose="020B0604020202020204" pitchFamily="34" charset="0"/>
                <a:cs typeface="Arial Narrow" panose="020B0604020202020204" pitchFamily="34" charset="0"/>
              </a:rPr>
              <a:t>The system analyzes attributes such as:</a:t>
            </a:r>
          </a:p>
          <a:p>
            <a:pPr marL="742950" lvl="1" indent="-285750">
              <a:buFont typeface="Arial" panose="020B0604020202020204" pitchFamily="34" charset="0"/>
              <a:buChar char="•"/>
            </a:pPr>
            <a:r>
              <a:rPr lang="en-US" sz="2000" i="1" dirty="0">
                <a:latin typeface="Arial Narrow" panose="020B0604020202020204" pitchFamily="34" charset="0"/>
                <a:cs typeface="Arial Narrow" panose="020B0604020202020204" pitchFamily="34" charset="0"/>
              </a:rPr>
              <a:t>Brand and model</a:t>
            </a:r>
          </a:p>
          <a:p>
            <a:pPr marL="742950" lvl="1" indent="-285750">
              <a:buFont typeface="Arial" panose="020B0604020202020204" pitchFamily="34" charset="0"/>
              <a:buChar char="•"/>
            </a:pPr>
            <a:r>
              <a:rPr lang="en-US" sz="2000" i="1" dirty="0">
                <a:latin typeface="Arial Narrow" panose="020B0604020202020204" pitchFamily="34" charset="0"/>
                <a:cs typeface="Arial Narrow" panose="020B0604020202020204" pitchFamily="34" charset="0"/>
              </a:rPr>
              <a:t>Year of manufacture</a:t>
            </a:r>
          </a:p>
          <a:p>
            <a:pPr marL="742950" lvl="1" indent="-285750">
              <a:buFont typeface="Arial" panose="020B0604020202020204" pitchFamily="34" charset="0"/>
              <a:buChar char="•"/>
            </a:pPr>
            <a:r>
              <a:rPr lang="en-US" sz="2000" i="1" dirty="0">
                <a:latin typeface="Arial Narrow" panose="020B0604020202020204" pitchFamily="34" charset="0"/>
                <a:cs typeface="Arial Narrow" panose="020B0604020202020204" pitchFamily="34" charset="0"/>
              </a:rPr>
              <a:t>Mileage</a:t>
            </a:r>
          </a:p>
          <a:p>
            <a:pPr marL="742950" lvl="1" indent="-285750">
              <a:buFont typeface="Arial" panose="020B0604020202020204" pitchFamily="34" charset="0"/>
              <a:buChar char="•"/>
            </a:pPr>
            <a:r>
              <a:rPr lang="en-US" sz="2000" i="1" dirty="0">
                <a:latin typeface="Arial Narrow" panose="020B0604020202020204" pitchFamily="34" charset="0"/>
                <a:cs typeface="Arial Narrow" panose="020B0604020202020204" pitchFamily="34" charset="0"/>
              </a:rPr>
              <a:t>Fuel type and specifications</a:t>
            </a:r>
          </a:p>
          <a:p>
            <a:pPr>
              <a:buFont typeface="Arial" panose="020B0604020202020204" pitchFamily="34" charset="0"/>
              <a:buChar char="•"/>
            </a:pPr>
            <a:r>
              <a:rPr lang="en-US" sz="2000" i="1" dirty="0">
                <a:latin typeface="Arial Narrow" panose="020B0604020202020204" pitchFamily="34" charset="0"/>
                <a:cs typeface="Arial Narrow" panose="020B0604020202020204" pitchFamily="34" charset="0"/>
              </a:rPr>
              <a:t>The model identifies patterns in historical data to provide accurate price predictions, aiding decision-making for buyers, sellers, and professionals.</a:t>
            </a:r>
          </a:p>
          <a:p>
            <a:endParaRPr lang="en-AE" sz="1600" dirty="0"/>
          </a:p>
        </p:txBody>
      </p:sp>
    </p:spTree>
    <p:extLst>
      <p:ext uri="{BB962C8B-B14F-4D97-AF65-F5344CB8AC3E}">
        <p14:creationId xmlns:p14="http://schemas.microsoft.com/office/powerpoint/2010/main" val="1796667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AED870-A7C1-855A-058E-0BA61380E1D8}"/>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Objectives</a:t>
            </a:r>
          </a:p>
        </p:txBody>
      </p:sp>
      <p:sp>
        <p:nvSpPr>
          <p:cNvPr id="3" name="Content Placeholder 2">
            <a:extLst>
              <a:ext uri="{FF2B5EF4-FFF2-40B4-BE49-F238E27FC236}">
                <a16:creationId xmlns:a16="http://schemas.microsoft.com/office/drawing/2014/main" id="{2FDB5C02-5858-7DE2-971A-469BA441F2A2}"/>
              </a:ext>
            </a:extLst>
          </p:cNvPr>
          <p:cNvSpPr>
            <a:spLocks noGrp="1"/>
          </p:cNvSpPr>
          <p:nvPr>
            <p:ph idx="1"/>
          </p:nvPr>
        </p:nvSpPr>
        <p:spPr>
          <a:xfrm>
            <a:off x="203981" y="1622746"/>
            <a:ext cx="11732646" cy="5062260"/>
          </a:xfrm>
        </p:spPr>
        <p:txBody>
          <a:bodyPr anchor="ctr">
            <a:normAutofit/>
          </a:bodyPr>
          <a:lstStyle/>
          <a:p>
            <a:pPr algn="l">
              <a:buFont typeface="Arial" panose="020B0604020202020204" pitchFamily="34" charset="0"/>
              <a:buChar char="•"/>
            </a:pPr>
            <a:r>
              <a:rPr lang="en-US" sz="2400" b="1" i="1" dirty="0">
                <a:latin typeface="Arial Narrow" panose="020B0604020202020204" pitchFamily="34" charset="0"/>
                <a:cs typeface="Arial Narrow" panose="020B0604020202020204" pitchFamily="34" charset="0"/>
              </a:rPr>
              <a:t>Model Development:</a:t>
            </a:r>
          </a:p>
          <a:p>
            <a:pPr algn="l">
              <a:buFont typeface="Arial" panose="020B0604020202020204" pitchFamily="34" charset="0"/>
              <a:buChar char="•"/>
            </a:pPr>
            <a:r>
              <a:rPr lang="en-US" sz="2400" i="1" dirty="0">
                <a:latin typeface="Arial Narrow" panose="020B0604020202020204" pitchFamily="34" charset="0"/>
                <a:cs typeface="Arial Narrow" panose="020B0604020202020204" pitchFamily="34" charset="0"/>
              </a:rPr>
              <a:t>Predict car prices based on multiple attributes.</a:t>
            </a:r>
          </a:p>
          <a:p>
            <a:pPr algn="l">
              <a:buFont typeface="Arial" panose="020B0604020202020204" pitchFamily="34" charset="0"/>
              <a:buChar char="•"/>
            </a:pPr>
            <a:r>
              <a:rPr lang="en-US" sz="2400" b="1" i="1" dirty="0">
                <a:latin typeface="Arial Narrow" panose="020B0604020202020204" pitchFamily="34" charset="0"/>
                <a:cs typeface="Arial Narrow" panose="020B0604020202020204" pitchFamily="34" charset="0"/>
              </a:rPr>
              <a:t>• Market Analysis:</a:t>
            </a:r>
          </a:p>
          <a:p>
            <a:pPr algn="l">
              <a:buFont typeface="Arial" panose="020B0604020202020204" pitchFamily="34" charset="0"/>
              <a:buChar char="•"/>
            </a:pPr>
            <a:r>
              <a:rPr lang="en-US" sz="2400" i="1" dirty="0">
                <a:latin typeface="Arial Narrow" panose="020B0604020202020204" pitchFamily="34" charset="0"/>
                <a:cs typeface="Arial Narrow" panose="020B0604020202020204" pitchFamily="34" charset="0"/>
              </a:rPr>
              <a:t>Analyze key factors influencing car pricing.</a:t>
            </a:r>
          </a:p>
          <a:p>
            <a:pPr marL="0" indent="0" algn="l">
              <a:buNone/>
            </a:pPr>
            <a:r>
              <a:rPr lang="en-US" sz="2400" b="1" i="1" dirty="0">
                <a:latin typeface="Arial Narrow" panose="020B0604020202020204" pitchFamily="34" charset="0"/>
                <a:cs typeface="Arial Narrow" panose="020B0604020202020204" pitchFamily="34" charset="0"/>
              </a:rPr>
              <a:t>• Stakeholder Insights:</a:t>
            </a:r>
          </a:p>
          <a:p>
            <a:pPr algn="l">
              <a:buFont typeface="Arial" panose="020B0604020202020204" pitchFamily="34" charset="0"/>
              <a:buChar char="•"/>
            </a:pPr>
            <a:r>
              <a:rPr lang="en-US" sz="2400" i="1" dirty="0">
                <a:latin typeface="Arial Narrow" panose="020B0604020202020204" pitchFamily="34" charset="0"/>
                <a:cs typeface="Arial Narrow" panose="020B0604020202020204" pitchFamily="34" charset="0"/>
              </a:rPr>
              <a:t>Generate actionable insights for buyers, sellers, dealerships, financial institutions.</a:t>
            </a:r>
          </a:p>
          <a:p>
            <a:pPr algn="l">
              <a:buFont typeface="Arial" panose="020B0604020202020204" pitchFamily="34" charset="0"/>
              <a:buChar char="•"/>
            </a:pPr>
            <a:r>
              <a:rPr lang="en-US" sz="2400" i="1" dirty="0">
                <a:latin typeface="Arial Narrow" panose="020B0604020202020204" pitchFamily="34" charset="0"/>
                <a:cs typeface="Arial Narrow" panose="020B0604020202020204" pitchFamily="34" charset="0"/>
              </a:rPr>
              <a:t>Aid in data-driven decision-making.</a:t>
            </a:r>
          </a:p>
          <a:p>
            <a:pPr algn="l">
              <a:buFont typeface="Arial" panose="020B0604020202020204" pitchFamily="34" charset="0"/>
              <a:buChar char="•"/>
            </a:pPr>
            <a:r>
              <a:rPr lang="en-US" sz="2400" b="1" i="1" dirty="0">
                <a:latin typeface="Arial Narrow" panose="020B0604020202020204" pitchFamily="34" charset="0"/>
                <a:cs typeface="Arial Narrow" panose="020B0604020202020204" pitchFamily="34" charset="0"/>
              </a:rPr>
              <a:t>Scalable System:</a:t>
            </a:r>
          </a:p>
          <a:p>
            <a:pPr algn="l">
              <a:buFont typeface="Arial" panose="020B0604020202020204" pitchFamily="34" charset="0"/>
              <a:buChar char="•"/>
            </a:pPr>
            <a:r>
              <a:rPr lang="en-US" sz="2400" i="1" dirty="0">
                <a:latin typeface="Arial Narrow" panose="020B0604020202020204" pitchFamily="34" charset="0"/>
                <a:cs typeface="Arial Narrow" panose="020B0604020202020204" pitchFamily="34" charset="0"/>
              </a:rPr>
              <a:t>Build adaptable system for diverse datasets and markets.</a:t>
            </a:r>
          </a:p>
          <a:p>
            <a:pPr algn="l">
              <a:buFont typeface="Arial" panose="020B0604020202020204" pitchFamily="34" charset="0"/>
              <a:buChar char="•"/>
            </a:pPr>
            <a:r>
              <a:rPr lang="en-US" sz="2400" i="1" dirty="0">
                <a:latin typeface="Arial Narrow" panose="020B0604020202020204" pitchFamily="34" charset="0"/>
                <a:cs typeface="Arial Narrow" panose="020B0604020202020204" pitchFamily="34" charset="0"/>
              </a:rPr>
              <a:t>Ensure capability to evolve with new data and trend.</a:t>
            </a:r>
          </a:p>
          <a:p>
            <a:endParaRPr lang="en-AE" sz="2000" dirty="0"/>
          </a:p>
        </p:txBody>
      </p:sp>
    </p:spTree>
    <p:extLst>
      <p:ext uri="{BB962C8B-B14F-4D97-AF65-F5344CB8AC3E}">
        <p14:creationId xmlns:p14="http://schemas.microsoft.com/office/powerpoint/2010/main" val="368784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ACC4E-FBF1-324A-905C-1899FD923E56}"/>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Applications</a:t>
            </a:r>
          </a:p>
        </p:txBody>
      </p:sp>
      <p:sp>
        <p:nvSpPr>
          <p:cNvPr id="3" name="Content Placeholder 2">
            <a:extLst>
              <a:ext uri="{FF2B5EF4-FFF2-40B4-BE49-F238E27FC236}">
                <a16:creationId xmlns:a16="http://schemas.microsoft.com/office/drawing/2014/main" id="{7262B2A5-4BD3-611F-0220-82421775EB45}"/>
              </a:ext>
            </a:extLst>
          </p:cNvPr>
          <p:cNvSpPr>
            <a:spLocks noGrp="1"/>
          </p:cNvSpPr>
          <p:nvPr>
            <p:ph idx="1"/>
          </p:nvPr>
        </p:nvSpPr>
        <p:spPr>
          <a:xfrm>
            <a:off x="459351" y="1891970"/>
            <a:ext cx="10808200" cy="4447046"/>
          </a:xfrm>
        </p:spPr>
        <p:txBody>
          <a:bodyPr anchor="ctr">
            <a:normAutofit/>
          </a:bodyPr>
          <a:lstStyle/>
          <a:p>
            <a:pPr>
              <a:buFont typeface="Arial" panose="020B0604020202020204" pitchFamily="34" charset="0"/>
              <a:buChar char="•"/>
            </a:pPr>
            <a:r>
              <a:rPr lang="en-US" sz="1800" b="1" i="1" u="none" strike="noStrike" dirty="0">
                <a:effectLst/>
                <a:latin typeface="Arial Narrow" panose="020B0604020202020204" pitchFamily="34" charset="0"/>
                <a:cs typeface="Arial Narrow" panose="020B0604020202020204" pitchFamily="34" charset="0"/>
              </a:rPr>
              <a:t>For Buyers and Sellers:</a:t>
            </a:r>
          </a:p>
          <a:p>
            <a:pPr marL="742950" lvl="1" indent="-285750">
              <a:buFont typeface="Arial" panose="020B0604020202020204" pitchFamily="34" charset="0"/>
              <a:buChar char="•"/>
            </a:pPr>
            <a:r>
              <a:rPr lang="en-US" sz="1800" i="1" u="none" strike="noStrike" dirty="0">
                <a:effectLst/>
                <a:latin typeface="Arial Narrow" panose="020B0604020202020204" pitchFamily="34" charset="0"/>
                <a:cs typeface="Arial Narrow" panose="020B0604020202020204" pitchFamily="34" charset="0"/>
              </a:rPr>
              <a:t>Offers reliable insights into the fair market value of vehicles, enabling more informed purchasing or selling decisions.</a:t>
            </a:r>
          </a:p>
          <a:p>
            <a:pPr marL="742950" lvl="1" indent="-285750">
              <a:buFont typeface="Arial" panose="020B0604020202020204" pitchFamily="34" charset="0"/>
              <a:buChar char="•"/>
            </a:pPr>
            <a:r>
              <a:rPr lang="en-US" sz="1800" i="1" u="none" strike="noStrike" dirty="0">
                <a:effectLst/>
                <a:latin typeface="Arial Narrow" panose="020B0604020202020204" pitchFamily="34" charset="0"/>
                <a:cs typeface="Arial Narrow" panose="020B0604020202020204" pitchFamily="34" charset="0"/>
              </a:rPr>
              <a:t>Enhances transparency in the used car market by providing data-backed valuations.</a:t>
            </a:r>
          </a:p>
          <a:p>
            <a:pPr>
              <a:buFont typeface="Arial" panose="020B0604020202020204" pitchFamily="34" charset="0"/>
              <a:buChar char="•"/>
            </a:pPr>
            <a:r>
              <a:rPr lang="en-US" sz="1800" b="1" i="1" u="none" strike="noStrike" dirty="0">
                <a:effectLst/>
                <a:latin typeface="Arial Narrow" panose="020B0604020202020204" pitchFamily="34" charset="0"/>
                <a:cs typeface="Arial Narrow" panose="020B0604020202020204" pitchFamily="34" charset="0"/>
              </a:rPr>
              <a:t>For Dealerships:</a:t>
            </a:r>
          </a:p>
          <a:p>
            <a:pPr marL="742950" lvl="1" indent="-285750">
              <a:buFont typeface="Arial" panose="020B0604020202020204" pitchFamily="34" charset="0"/>
              <a:buChar char="•"/>
            </a:pPr>
            <a:r>
              <a:rPr lang="en-US" sz="1800" i="1" u="none" strike="noStrike" dirty="0">
                <a:effectLst/>
                <a:latin typeface="Arial Narrow" panose="020B0604020202020204" pitchFamily="34" charset="0"/>
                <a:cs typeface="Arial Narrow" panose="020B0604020202020204" pitchFamily="34" charset="0"/>
              </a:rPr>
              <a:t>Streamlines inventory pricing strategies, ensuring competitive pricing that reflects real-time market conditions.</a:t>
            </a:r>
          </a:p>
          <a:p>
            <a:pPr marL="742950" lvl="1" indent="-285750">
              <a:buFont typeface="Arial" panose="020B0604020202020204" pitchFamily="34" charset="0"/>
              <a:buChar char="•"/>
            </a:pPr>
            <a:r>
              <a:rPr lang="en-US" sz="1800" i="1" u="none" strike="noStrike" dirty="0">
                <a:effectLst/>
                <a:latin typeface="Arial Narrow" panose="020B0604020202020204" pitchFamily="34" charset="0"/>
                <a:cs typeface="Arial Narrow" panose="020B0604020202020204" pitchFamily="34" charset="0"/>
              </a:rPr>
              <a:t>Provides a deeper understanding of which car models are in demand and the ideal pricing for profitability.</a:t>
            </a:r>
          </a:p>
          <a:p>
            <a:pPr>
              <a:buFont typeface="Arial" panose="020B0604020202020204" pitchFamily="34" charset="0"/>
              <a:buChar char="•"/>
            </a:pPr>
            <a:r>
              <a:rPr lang="en-US" sz="1800" b="1" i="1" u="none" strike="noStrike" dirty="0">
                <a:effectLst/>
                <a:latin typeface="Arial Narrow" panose="020B0604020202020204" pitchFamily="34" charset="0"/>
                <a:cs typeface="Arial Narrow" panose="020B0604020202020204" pitchFamily="34" charset="0"/>
              </a:rPr>
              <a:t>For Financial Institutions:</a:t>
            </a:r>
          </a:p>
          <a:p>
            <a:pPr marL="742950" lvl="1" indent="-285750">
              <a:buFont typeface="Arial" panose="020B0604020202020204" pitchFamily="34" charset="0"/>
              <a:buChar char="•"/>
            </a:pPr>
            <a:r>
              <a:rPr lang="en-US" sz="1800" i="1" u="none" strike="noStrike" dirty="0">
                <a:effectLst/>
                <a:latin typeface="Arial Narrow" panose="020B0604020202020204" pitchFamily="34" charset="0"/>
                <a:cs typeface="Arial Narrow" panose="020B0604020202020204" pitchFamily="34" charset="0"/>
              </a:rPr>
              <a:t>Helps banks evaluate vehicle values accurately for loan approvals and collateral assessments.</a:t>
            </a:r>
          </a:p>
          <a:p>
            <a:pPr marL="742950" lvl="1" indent="-285750">
              <a:buFont typeface="Arial" panose="020B0604020202020204" pitchFamily="34" charset="0"/>
              <a:buChar char="•"/>
            </a:pPr>
            <a:r>
              <a:rPr lang="en-US" sz="1800" i="1" u="none" strike="noStrike" dirty="0">
                <a:effectLst/>
                <a:latin typeface="Arial Narrow" panose="020B0604020202020204" pitchFamily="34" charset="0"/>
                <a:cs typeface="Arial Narrow" panose="020B0604020202020204" pitchFamily="34" charset="0"/>
              </a:rPr>
              <a:t>Supports insurance companies in determining fair premium calculations based on vehicle valuations.</a:t>
            </a:r>
          </a:p>
          <a:p>
            <a:pPr>
              <a:buFont typeface="Arial" panose="020B0604020202020204" pitchFamily="34" charset="0"/>
              <a:buChar char="•"/>
            </a:pPr>
            <a:r>
              <a:rPr lang="en-US" sz="1800" b="1" i="1" u="none" strike="noStrike" dirty="0">
                <a:effectLst/>
                <a:latin typeface="Arial Narrow" panose="020B0604020202020204" pitchFamily="34" charset="0"/>
                <a:cs typeface="Arial Narrow" panose="020B0604020202020204" pitchFamily="34" charset="0"/>
              </a:rPr>
              <a:t>For Market Analysts:</a:t>
            </a:r>
          </a:p>
          <a:p>
            <a:pPr marL="742950" lvl="1" indent="-285750">
              <a:buFont typeface="Arial" panose="020B0604020202020204" pitchFamily="34" charset="0"/>
              <a:buChar char="•"/>
            </a:pPr>
            <a:r>
              <a:rPr lang="en-US" sz="1800" i="1" u="none" strike="noStrike" dirty="0">
                <a:effectLst/>
                <a:latin typeface="Arial Narrow" panose="020B0604020202020204" pitchFamily="34" charset="0"/>
                <a:cs typeface="Arial Narrow" panose="020B0604020202020204" pitchFamily="34" charset="0"/>
              </a:rPr>
              <a:t>Enables detailed analysis of trends affecting car prices, including economic shifts, technological advancements, and consumer preferences.</a:t>
            </a:r>
          </a:p>
          <a:p>
            <a:pPr marL="742950" lvl="1" indent="-285750">
              <a:buFont typeface="Arial" panose="020B0604020202020204" pitchFamily="34" charset="0"/>
              <a:buChar char="•"/>
            </a:pPr>
            <a:r>
              <a:rPr lang="en-US" sz="1800" i="1" u="none" strike="noStrike" dirty="0">
                <a:effectLst/>
                <a:latin typeface="Arial Narrow" panose="020B0604020202020204" pitchFamily="34" charset="0"/>
                <a:cs typeface="Arial Narrow" panose="020B0604020202020204" pitchFamily="34" charset="0"/>
              </a:rPr>
              <a:t>Facilitates accurate forecasting of market movements, aiding businesses in strategic planning.</a:t>
            </a:r>
          </a:p>
        </p:txBody>
      </p:sp>
    </p:spTree>
    <p:extLst>
      <p:ext uri="{BB962C8B-B14F-4D97-AF65-F5344CB8AC3E}">
        <p14:creationId xmlns:p14="http://schemas.microsoft.com/office/powerpoint/2010/main" val="86596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D5716-8246-23D5-3F04-5F54096C023D}"/>
              </a:ext>
            </a:extLst>
          </p:cNvPr>
          <p:cNvSpPr>
            <a:spLocks noGrp="1"/>
          </p:cNvSpPr>
          <p:nvPr>
            <p:ph type="title"/>
          </p:nvPr>
        </p:nvSpPr>
        <p:spPr>
          <a:xfrm>
            <a:off x="2564137" y="207554"/>
            <a:ext cx="7063721" cy="1159200"/>
          </a:xfrm>
        </p:spPr>
        <p:txBody>
          <a:bodyPr vert="horz" lIns="91440" tIns="45720" rIns="91440" bIns="45720" rtlCol="0" anchor="ctr">
            <a:normAutofit/>
          </a:bodyPr>
          <a:lstStyle/>
          <a:p>
            <a:pPr algn="ctr"/>
            <a:r>
              <a:rPr lang="en-US" sz="4000" b="1" i="1" kern="1200" dirty="0">
                <a:solidFill>
                  <a:srgbClr val="FFFFFF"/>
                </a:solidFill>
                <a:latin typeface="Arial Narrow" panose="020B0604020202020204" pitchFamily="34" charset="0"/>
                <a:cs typeface="Arial Narrow" panose="020B0604020202020204" pitchFamily="34" charset="0"/>
              </a:rPr>
              <a:t>Workflow</a:t>
            </a:r>
          </a:p>
        </p:txBody>
      </p:sp>
      <p:pic>
        <p:nvPicPr>
          <p:cNvPr id="5" name="Content Placeholder 5" descr="A diagram of a company&#10;&#10;Description automatically generated">
            <a:extLst>
              <a:ext uri="{FF2B5EF4-FFF2-40B4-BE49-F238E27FC236}">
                <a16:creationId xmlns:a16="http://schemas.microsoft.com/office/drawing/2014/main" id="{EF696323-11B5-0F0B-64A3-C9137E22E96E}"/>
              </a:ext>
            </a:extLst>
          </p:cNvPr>
          <p:cNvPicPr>
            <a:picLocks noChangeAspect="1"/>
          </p:cNvPicPr>
          <p:nvPr/>
        </p:nvPicPr>
        <p:blipFill>
          <a:blip r:embed="rId2"/>
          <a:stretch>
            <a:fillRect/>
          </a:stretch>
        </p:blipFill>
        <p:spPr>
          <a:xfrm>
            <a:off x="0" y="2091528"/>
            <a:ext cx="12191999" cy="3931200"/>
          </a:xfrm>
          <a:prstGeom prst="rect">
            <a:avLst/>
          </a:prstGeom>
        </p:spPr>
      </p:pic>
    </p:spTree>
    <p:extLst>
      <p:ext uri="{BB962C8B-B14F-4D97-AF65-F5344CB8AC3E}">
        <p14:creationId xmlns:p14="http://schemas.microsoft.com/office/powerpoint/2010/main" val="132037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D4C99-6418-B448-4EEB-B0B7818DF41C}"/>
              </a:ext>
            </a:extLst>
          </p:cNvPr>
          <p:cNvSpPr>
            <a:spLocks noGrp="1"/>
          </p:cNvSpPr>
          <p:nvPr>
            <p:ph type="title"/>
          </p:nvPr>
        </p:nvSpPr>
        <p:spPr>
          <a:xfrm>
            <a:off x="1371599" y="294538"/>
            <a:ext cx="9895951" cy="1033669"/>
          </a:xfrm>
        </p:spPr>
        <p:txBody>
          <a:bodyPr>
            <a:normAutofit/>
          </a:bodyPr>
          <a:lstStyle/>
          <a:p>
            <a:pPr algn="ctr"/>
            <a:r>
              <a:rPr lang="en-AE" sz="4000" b="1" i="1" dirty="0">
                <a:solidFill>
                  <a:srgbClr val="FFFFFF"/>
                </a:solidFill>
                <a:latin typeface="Arial Narrow" panose="020B0604020202020204" pitchFamily="34" charset="0"/>
                <a:cs typeface="Arial Narrow" panose="020B0604020202020204" pitchFamily="34" charset="0"/>
              </a:rPr>
              <a:t>Dataset</a:t>
            </a:r>
          </a:p>
        </p:txBody>
      </p:sp>
      <p:sp>
        <p:nvSpPr>
          <p:cNvPr id="3" name="Content Placeholder 2">
            <a:extLst>
              <a:ext uri="{FF2B5EF4-FFF2-40B4-BE49-F238E27FC236}">
                <a16:creationId xmlns:a16="http://schemas.microsoft.com/office/drawing/2014/main" id="{84FA7FBC-1DC7-C3F4-71C7-D19999369B7D}"/>
              </a:ext>
            </a:extLst>
          </p:cNvPr>
          <p:cNvSpPr>
            <a:spLocks noGrp="1"/>
          </p:cNvSpPr>
          <p:nvPr>
            <p:ph idx="1"/>
          </p:nvPr>
        </p:nvSpPr>
        <p:spPr>
          <a:xfrm>
            <a:off x="852617" y="1891970"/>
            <a:ext cx="10268464" cy="4484116"/>
          </a:xfrm>
        </p:spPr>
        <p:txBody>
          <a:bodyPr anchor="ctr">
            <a:normAutofit/>
          </a:bodyPr>
          <a:lstStyle/>
          <a:p>
            <a:r>
              <a:rPr lang="en-US" sz="2000" i="1" u="none" strike="noStrike" dirty="0">
                <a:effectLst/>
                <a:latin typeface="Arial Narrow" panose="020B0604020202020204" pitchFamily="34" charset="0"/>
                <a:cs typeface="Arial Narrow" panose="020B0604020202020204" pitchFamily="34" charset="0"/>
              </a:rPr>
              <a:t>The dataset selected for this project contains detailed information about 2000 used vehicles from the Indian automotive market, all scraped from cardekho.com. The dataset contains cars from 30 different companies and 1000 different models, it is sourced from Kaggle and includes essential attributes for analyzing resale prices. Its size and structure are suitable for the linear regression model as it provides a variety of numerical and categorical variables.</a:t>
            </a:r>
          </a:p>
          <a:p>
            <a:r>
              <a:rPr lang="en-US" sz="2000" b="1" i="1" u="none" strike="noStrike" dirty="0">
                <a:effectLst/>
                <a:latin typeface="Arial Narrow" panose="020B0604020202020204" pitchFamily="34" charset="0"/>
                <a:cs typeface="Arial Narrow" panose="020B0604020202020204" pitchFamily="34" charset="0"/>
              </a:rPr>
              <a:t>Size and Structure:</a:t>
            </a:r>
          </a:p>
          <a:p>
            <a:pPr>
              <a:buFont typeface="Arial" panose="020B0604020202020204" pitchFamily="34" charset="0"/>
              <a:buChar char="•"/>
            </a:pPr>
            <a:r>
              <a:rPr lang="en-US" sz="2000" b="1" i="1" u="none" strike="noStrike" dirty="0">
                <a:effectLst/>
                <a:latin typeface="Arial Narrow" panose="020B0604020202020204" pitchFamily="34" charset="0"/>
                <a:cs typeface="Arial Narrow" panose="020B0604020202020204" pitchFamily="34" charset="0"/>
              </a:rPr>
              <a:t>Total Entries: </a:t>
            </a:r>
            <a:r>
              <a:rPr lang="en-US" sz="2000" i="1" u="none" strike="noStrike" dirty="0">
                <a:effectLst/>
                <a:latin typeface="Arial Narrow" panose="020B0604020202020204" pitchFamily="34" charset="0"/>
                <a:cs typeface="Arial Narrow" panose="020B0604020202020204" pitchFamily="34" charset="0"/>
              </a:rPr>
              <a:t>2000 rows</a:t>
            </a:r>
          </a:p>
          <a:p>
            <a:pPr>
              <a:buFont typeface="Arial" panose="020B0604020202020204" pitchFamily="34" charset="0"/>
              <a:buChar char="•"/>
            </a:pPr>
            <a:r>
              <a:rPr lang="en-US" sz="2000" b="1" i="1" u="none" strike="noStrike" dirty="0">
                <a:effectLst/>
                <a:latin typeface="Arial Narrow" panose="020B0604020202020204" pitchFamily="34" charset="0"/>
                <a:cs typeface="Arial Narrow" panose="020B0604020202020204" pitchFamily="34" charset="0"/>
              </a:rPr>
              <a:t>Attributes: </a:t>
            </a:r>
            <a:r>
              <a:rPr lang="en-US" sz="2000" i="1" u="none" strike="noStrike" dirty="0">
                <a:effectLst/>
                <a:latin typeface="Arial Narrow" panose="020B0604020202020204" pitchFamily="34" charset="0"/>
                <a:cs typeface="Arial Narrow" panose="020B0604020202020204" pitchFamily="34" charset="0"/>
              </a:rPr>
              <a:t>20 columns including both numerical and categorical data.</a:t>
            </a:r>
          </a:p>
          <a:p>
            <a:r>
              <a:rPr lang="en-US" sz="2000" b="1" i="1" dirty="0">
                <a:latin typeface="Arial Narrow" panose="020B0604020202020204" pitchFamily="34" charset="0"/>
                <a:cs typeface="Arial Narrow" panose="020B0604020202020204" pitchFamily="34" charset="0"/>
              </a:rPr>
              <a:t>Categorical Variables: </a:t>
            </a:r>
            <a:r>
              <a:rPr lang="en-US" sz="2000" i="1" u="none" strike="noStrike" dirty="0">
                <a:effectLst/>
                <a:latin typeface="Arial Narrow" panose="020B0604020202020204" pitchFamily="34" charset="0"/>
                <a:cs typeface="Arial Narrow" panose="020B0604020202020204" pitchFamily="34" charset="0"/>
              </a:rPr>
              <a:t>Make and Model, Fuel Type, Transmission, and Drivetrain</a:t>
            </a:r>
            <a:r>
              <a:rPr lang="en-US" sz="2000" i="1" dirty="0">
                <a:latin typeface="Arial Narrow" panose="020B0604020202020204" pitchFamily="34" charset="0"/>
                <a:cs typeface="Arial Narrow" panose="020B0604020202020204" pitchFamily="34" charset="0"/>
              </a:rPr>
              <a:t>, </a:t>
            </a:r>
            <a:r>
              <a:rPr lang="en-US" sz="2000" i="1" u="none" strike="noStrike" dirty="0">
                <a:effectLst/>
                <a:latin typeface="Arial Narrow" panose="020B0604020202020204" pitchFamily="34" charset="0"/>
                <a:cs typeface="Arial Narrow" panose="020B0604020202020204" pitchFamily="34" charset="0"/>
              </a:rPr>
              <a:t>Ownership and Seller Type</a:t>
            </a:r>
            <a:r>
              <a:rPr lang="en-US" sz="2000" i="1" dirty="0">
                <a:latin typeface="Arial Narrow" panose="020B0604020202020204" pitchFamily="34" charset="0"/>
                <a:cs typeface="Arial Narrow" panose="020B0604020202020204" pitchFamily="34" charset="0"/>
              </a:rPr>
              <a:t>, </a:t>
            </a:r>
            <a:r>
              <a:rPr lang="en-US" sz="2000" i="1" u="none" strike="noStrike" dirty="0">
                <a:effectLst/>
                <a:latin typeface="Arial Narrow" panose="020B0604020202020204" pitchFamily="34" charset="0"/>
                <a:cs typeface="Arial Narrow" panose="020B0604020202020204" pitchFamily="34" charset="0"/>
              </a:rPr>
              <a:t>Location and Color: </a:t>
            </a:r>
          </a:p>
          <a:p>
            <a:pPr>
              <a:buFont typeface="Arial" panose="020B0604020202020204" pitchFamily="34" charset="0"/>
              <a:buChar char="•"/>
            </a:pPr>
            <a:r>
              <a:rPr lang="en-US" sz="2000" b="1" i="1" dirty="0">
                <a:latin typeface="Arial Narrow" panose="020B0604020202020204" pitchFamily="34" charset="0"/>
                <a:cs typeface="Arial Narrow" panose="020B0604020202020204" pitchFamily="34" charset="0"/>
              </a:rPr>
              <a:t>Numerical Variables: </a:t>
            </a:r>
            <a:r>
              <a:rPr lang="en-US" sz="2000" i="1" u="none" strike="noStrike" dirty="0">
                <a:effectLst/>
                <a:latin typeface="Arial Narrow" panose="020B0604020202020204" pitchFamily="34" charset="0"/>
                <a:cs typeface="Arial Narrow" panose="020B0604020202020204" pitchFamily="34" charset="0"/>
              </a:rPr>
              <a:t>Price, Year and Kilometers</a:t>
            </a:r>
            <a:r>
              <a:rPr lang="en-US" sz="2000" i="1" dirty="0">
                <a:latin typeface="Arial Narrow" panose="020B0604020202020204" pitchFamily="34" charset="0"/>
                <a:cs typeface="Arial Narrow" panose="020B0604020202020204" pitchFamily="34" charset="0"/>
              </a:rPr>
              <a:t> and </a:t>
            </a:r>
            <a:r>
              <a:rPr lang="en-US" sz="2000" i="1" u="none" strike="noStrike" dirty="0">
                <a:effectLst/>
                <a:latin typeface="Arial Narrow" panose="020B0604020202020204" pitchFamily="34" charset="0"/>
                <a:cs typeface="Arial Narrow" panose="020B0604020202020204" pitchFamily="34" charset="0"/>
              </a:rPr>
              <a:t>Dimensions and Specifications.</a:t>
            </a:r>
          </a:p>
        </p:txBody>
      </p:sp>
    </p:spTree>
    <p:extLst>
      <p:ext uri="{BB962C8B-B14F-4D97-AF65-F5344CB8AC3E}">
        <p14:creationId xmlns:p14="http://schemas.microsoft.com/office/powerpoint/2010/main" val="271212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094364F-6528-8A0D-9E6A-C6800FF4FAAF}"/>
              </a:ext>
            </a:extLst>
          </p:cNvPr>
          <p:cNvPicPr>
            <a:picLocks noGrp="1" noChangeAspect="1"/>
          </p:cNvPicPr>
          <p:nvPr>
            <p:ph idx="1"/>
          </p:nvPr>
        </p:nvPicPr>
        <p:blipFill>
          <a:blip r:embed="rId2"/>
          <a:stretch>
            <a:fillRect/>
          </a:stretch>
        </p:blipFill>
        <p:spPr>
          <a:xfrm>
            <a:off x="1120477" y="1137188"/>
            <a:ext cx="9951041" cy="4577477"/>
          </a:xfrm>
          <a:prstGeom prst="rect">
            <a:avLst/>
          </a:prstGeom>
        </p:spPr>
      </p:pic>
    </p:spTree>
    <p:extLst>
      <p:ext uri="{BB962C8B-B14F-4D97-AF65-F5344CB8AC3E}">
        <p14:creationId xmlns:p14="http://schemas.microsoft.com/office/powerpoint/2010/main" val="3174016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75B411-A390-717F-4B70-176919C5CAA2}"/>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712C392-10A1-9D6F-37EF-8B49970E8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9FE23C-7ADA-C0B1-3F0A-85CE838E9D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13C8313-937B-B8C3-9022-3262FB09D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6E45B3C-AF31-6F50-2677-24471C35E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C294AEB-ECA8-B3D8-1E59-50CC2354FB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F5802-DD66-0425-36F1-D5572A3AF958}"/>
              </a:ext>
            </a:extLst>
          </p:cNvPr>
          <p:cNvSpPr>
            <a:spLocks noGrp="1"/>
          </p:cNvSpPr>
          <p:nvPr>
            <p:ph type="title"/>
          </p:nvPr>
        </p:nvSpPr>
        <p:spPr>
          <a:xfrm>
            <a:off x="1371599" y="294538"/>
            <a:ext cx="9895951" cy="1033669"/>
          </a:xfrm>
        </p:spPr>
        <p:txBody>
          <a:bodyPr>
            <a:normAutofit/>
          </a:bodyPr>
          <a:lstStyle/>
          <a:p>
            <a:pPr algn="ctr"/>
            <a:r>
              <a:rPr lang="en-US" sz="4000" b="1" i="1" dirty="0">
                <a:solidFill>
                  <a:srgbClr val="FFFFFF"/>
                </a:solidFill>
                <a:latin typeface="Arial Narrow" panose="020B0604020202020204" pitchFamily="34" charset="0"/>
                <a:cs typeface="Arial Narrow" panose="020B0604020202020204" pitchFamily="34" charset="0"/>
              </a:rPr>
              <a:t>P</a:t>
            </a:r>
            <a:r>
              <a:rPr lang="en-AE" sz="4000" b="1" i="1" dirty="0">
                <a:solidFill>
                  <a:srgbClr val="FFFFFF"/>
                </a:solidFill>
                <a:latin typeface="Arial Narrow" panose="020B0604020202020204" pitchFamily="34" charset="0"/>
                <a:cs typeface="Arial Narrow" panose="020B0604020202020204" pitchFamily="34" charset="0"/>
              </a:rPr>
              <a:t>reprocessing</a:t>
            </a:r>
          </a:p>
        </p:txBody>
      </p:sp>
      <p:pic>
        <p:nvPicPr>
          <p:cNvPr id="7" name="Picture 6">
            <a:extLst>
              <a:ext uri="{FF2B5EF4-FFF2-40B4-BE49-F238E27FC236}">
                <a16:creationId xmlns:a16="http://schemas.microsoft.com/office/drawing/2014/main" id="{A63BF42C-D696-BF8D-3E6D-0B2AF48D2FE4}"/>
              </a:ext>
            </a:extLst>
          </p:cNvPr>
          <p:cNvPicPr>
            <a:picLocks noChangeAspect="1"/>
          </p:cNvPicPr>
          <p:nvPr/>
        </p:nvPicPr>
        <p:blipFill>
          <a:blip r:embed="rId2"/>
          <a:stretch>
            <a:fillRect/>
          </a:stretch>
        </p:blipFill>
        <p:spPr>
          <a:xfrm>
            <a:off x="483997" y="4441447"/>
            <a:ext cx="11299349" cy="1870291"/>
          </a:xfrm>
          <a:prstGeom prst="rect">
            <a:avLst/>
          </a:prstGeom>
        </p:spPr>
      </p:pic>
      <p:pic>
        <p:nvPicPr>
          <p:cNvPr id="9" name="Picture 8">
            <a:extLst>
              <a:ext uri="{FF2B5EF4-FFF2-40B4-BE49-F238E27FC236}">
                <a16:creationId xmlns:a16="http://schemas.microsoft.com/office/drawing/2014/main" id="{F62684BE-102C-3010-E2F3-B13DB6CA33CF}"/>
              </a:ext>
            </a:extLst>
          </p:cNvPr>
          <p:cNvPicPr>
            <a:picLocks noChangeAspect="1"/>
          </p:cNvPicPr>
          <p:nvPr/>
        </p:nvPicPr>
        <p:blipFill>
          <a:blip r:embed="rId3"/>
          <a:stretch>
            <a:fillRect/>
          </a:stretch>
        </p:blipFill>
        <p:spPr>
          <a:xfrm>
            <a:off x="1333923" y="1739023"/>
            <a:ext cx="9524149" cy="2560833"/>
          </a:xfrm>
          <a:prstGeom prst="rect">
            <a:avLst/>
          </a:prstGeom>
        </p:spPr>
      </p:pic>
    </p:spTree>
    <p:extLst>
      <p:ext uri="{BB962C8B-B14F-4D97-AF65-F5344CB8AC3E}">
        <p14:creationId xmlns:p14="http://schemas.microsoft.com/office/powerpoint/2010/main" val="346866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682</TotalTime>
  <Words>1229</Words>
  <Application>Microsoft Office PowerPoint</Application>
  <PresentationFormat>Widescreen</PresentationFormat>
  <Paragraphs>136</Paragraphs>
  <Slides>24</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Arial Narrow</vt:lpstr>
      <vt:lpstr>Office Theme</vt:lpstr>
      <vt:lpstr>Car Sales Analysis &amp; Price Prediction </vt:lpstr>
      <vt:lpstr>Background</vt:lpstr>
      <vt:lpstr>Project Overview</vt:lpstr>
      <vt:lpstr>Objectives</vt:lpstr>
      <vt:lpstr>Applications</vt:lpstr>
      <vt:lpstr>Workflow</vt:lpstr>
      <vt:lpstr>Dataset</vt:lpstr>
      <vt:lpstr>PowerPoint Presentation</vt:lpstr>
      <vt:lpstr>Preprocessing</vt:lpstr>
      <vt:lpstr>Statistical Analysis </vt:lpstr>
      <vt:lpstr>Results </vt:lpstr>
      <vt:lpstr>Data Visualization</vt:lpstr>
      <vt:lpstr>Results</vt:lpstr>
      <vt:lpstr>PowerPoint Presentation</vt:lpstr>
      <vt:lpstr>Feature Selection</vt:lpstr>
      <vt:lpstr>Feature Selection</vt:lpstr>
      <vt:lpstr>Models</vt:lpstr>
      <vt:lpstr>Initial Results</vt:lpstr>
      <vt:lpstr>Cross Validation</vt:lpstr>
      <vt:lpstr>Cross-Validation Results </vt:lpstr>
      <vt:lpstr>Feature Engineering </vt:lpstr>
      <vt:lpstr>Results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Jasminder Ahluwalia</dc:creator>
  <cp:lastModifiedBy>Mohammed Abdul Rehman</cp:lastModifiedBy>
  <cp:revision>41</cp:revision>
  <dcterms:created xsi:type="dcterms:W3CDTF">2024-12-26T12:11:45Z</dcterms:created>
  <dcterms:modified xsi:type="dcterms:W3CDTF">2025-01-08T14:24:30Z</dcterms:modified>
</cp:coreProperties>
</file>